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400" r:id="rId3"/>
    <p:sldId id="401" r:id="rId4"/>
    <p:sldId id="295" r:id="rId5"/>
    <p:sldId id="274" r:id="rId6"/>
    <p:sldId id="367" r:id="rId7"/>
    <p:sldId id="368" r:id="rId8"/>
    <p:sldId id="339" r:id="rId9"/>
    <p:sldId id="340" r:id="rId10"/>
    <p:sldId id="341" r:id="rId11"/>
    <p:sldId id="342" r:id="rId12"/>
    <p:sldId id="399" r:id="rId13"/>
    <p:sldId id="398" r:id="rId14"/>
    <p:sldId id="418" r:id="rId15"/>
    <p:sldId id="375" r:id="rId16"/>
    <p:sldId id="376" r:id="rId17"/>
    <p:sldId id="374" r:id="rId18"/>
    <p:sldId id="351" r:id="rId19"/>
    <p:sldId id="370" r:id="rId20"/>
    <p:sldId id="360" r:id="rId21"/>
    <p:sldId id="404" r:id="rId22"/>
    <p:sldId id="354" r:id="rId23"/>
    <p:sldId id="383" r:id="rId24"/>
    <p:sldId id="384" r:id="rId25"/>
    <p:sldId id="405" r:id="rId26"/>
    <p:sldId id="378" r:id="rId27"/>
    <p:sldId id="379" r:id="rId28"/>
    <p:sldId id="380" r:id="rId29"/>
    <p:sldId id="406" r:id="rId30"/>
    <p:sldId id="403" r:id="rId31"/>
    <p:sldId id="388" r:id="rId32"/>
    <p:sldId id="389" r:id="rId33"/>
    <p:sldId id="390" r:id="rId34"/>
    <p:sldId id="391" r:id="rId35"/>
    <p:sldId id="392" r:id="rId36"/>
    <p:sldId id="393" r:id="rId37"/>
    <p:sldId id="394" r:id="rId38"/>
    <p:sldId id="395" r:id="rId39"/>
    <p:sldId id="396" r:id="rId40"/>
    <p:sldId id="397" r:id="rId41"/>
    <p:sldId id="402" r:id="rId42"/>
    <p:sldId id="381" r:id="rId43"/>
    <p:sldId id="382" r:id="rId44"/>
    <p:sldId id="385" r:id="rId45"/>
    <p:sldId id="386" r:id="rId46"/>
    <p:sldId id="407" r:id="rId47"/>
    <p:sldId id="408" r:id="rId48"/>
    <p:sldId id="409" r:id="rId49"/>
    <p:sldId id="410" r:id="rId50"/>
    <p:sldId id="411" r:id="rId51"/>
    <p:sldId id="413" r:id="rId52"/>
    <p:sldId id="414" r:id="rId53"/>
    <p:sldId id="415" r:id="rId54"/>
    <p:sldId id="416" r:id="rId55"/>
    <p:sldId id="412" r:id="rId56"/>
    <p:sldId id="417" r:id="rId57"/>
    <p:sldId id="358" r:id="rId58"/>
    <p:sldId id="361" r:id="rId5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7C4D"/>
    <a:srgbClr val="756B5F"/>
    <a:srgbClr val="947D54"/>
    <a:srgbClr val="333333"/>
    <a:srgbClr val="CDC1B6"/>
    <a:srgbClr val="5F5556"/>
    <a:srgbClr val="232380"/>
    <a:srgbClr val="D35F5F"/>
    <a:srgbClr val="802323"/>
    <a:srgbClr val="E0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14" autoAdjust="0"/>
    <p:restoredTop sz="92416" autoAdjust="0"/>
  </p:normalViewPr>
  <p:slideViewPr>
    <p:cSldViewPr>
      <p:cViewPr>
        <p:scale>
          <a:sx n="100" d="100"/>
          <a:sy n="100" d="100"/>
        </p:scale>
        <p:origin x="-2292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ABEAC-FD1E-446D-854E-09142DFB339C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0037E-5901-4B68-9415-DA47D42FEF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0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9D967-67B2-4132-B52D-A253871A1F24}" type="datetimeFigureOut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1EE08-D29B-4EEA-AE59-EA43F352A7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01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FontTx/>
              <a:buNone/>
            </a:pPr>
            <a:r>
              <a:rPr lang="ko-KR" altLang="en-US" sz="12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기존에 운용되고 있는 공공도서관 및 대학도서관 웹 페이지 및 도서관 관리 시스템인 </a:t>
            </a:r>
            <a:r>
              <a:rPr lang="en-US" altLang="ko-KR" sz="12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KOLAS</a:t>
            </a:r>
            <a:r>
              <a:rPr lang="ko-KR" altLang="en-US" sz="12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참조</a:t>
            </a:r>
            <a:endParaRPr lang="en-US" altLang="ko-KR" sz="12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7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EE08-D29B-4EEA-AE59-EA43F352A7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977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03F18-CB98-4E85-A37B-EF5A4E6C8DE7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63029" y="6460126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323528" y="260648"/>
            <a:ext cx="8568952" cy="15240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-468560" y="-459432"/>
            <a:ext cx="1015312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-468560" y="-459432"/>
            <a:ext cx="792088" cy="784887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8892480" y="-459432"/>
            <a:ext cx="792088" cy="784887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-468560" y="6453336"/>
            <a:ext cx="10153128" cy="72008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64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16C65-58A5-46D5-A762-12670B92641B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18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A68A-AC6E-41FE-B28C-2BB812CC2E01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585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8B09-A0F3-4880-B090-7FDDEE5B5065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0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7D3F4-816B-4FA6-91FC-91836ECD0E53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9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9FCFF-984A-4549-AB53-391F9EC1244A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1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8DE4-C4FE-4171-90C7-38CF01638033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6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87621-9D18-4C20-9B84-3E938621A025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182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25646" y="6509626"/>
            <a:ext cx="2133600" cy="365125"/>
          </a:xfrm>
        </p:spPr>
        <p:txBody>
          <a:bodyPr/>
          <a:lstStyle>
            <a:lvl1pPr>
              <a:defRPr>
                <a:solidFill>
                  <a:srgbClr val="756B5F"/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179512" y="116672"/>
            <a:ext cx="0" cy="3600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TJ\Desktop\그림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37027"/>
            <a:ext cx="1152128" cy="47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80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7649B-2577-404C-858E-51E9DEBB2548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747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4C674-EF46-4F27-9E3E-4F6A170B0DC6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872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F11ED-9D7B-4CCE-A57D-CC1D7760FB25}" type="datetime1">
              <a:rPr lang="ko-KR" altLang="en-US" smtClean="0"/>
              <a:t>2020-05-06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74B11-60DB-405B-8211-256C6E0642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7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 rot="21299571">
            <a:off x="1602497" y="2231825"/>
            <a:ext cx="35477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3000" b="1" dirty="0" err="1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JRstudy</a:t>
            </a:r>
            <a:r>
              <a: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( reservation &amp; study)</a:t>
            </a: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590057" y="2708920"/>
            <a:ext cx="6790255" cy="5040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45759" y="4437112"/>
            <a:ext cx="5958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ko-KR" altLang="en-US" b="1" dirty="0" err="1" smtClean="0">
                <a:solidFill>
                  <a:schemeClr val="bg1">
                    <a:lumMod val="65000"/>
                  </a:schemeClr>
                </a:solidFill>
              </a:rPr>
              <a:t>과정평가형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 자바기반 </a:t>
            </a:r>
            <a:r>
              <a:rPr lang="ko-KR" altLang="en-US" b="1" dirty="0" err="1" smtClean="0">
                <a:solidFill>
                  <a:schemeClr val="bg1">
                    <a:lumMod val="65000"/>
                  </a:schemeClr>
                </a:solidFill>
              </a:rPr>
              <a:t>하이브리드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 개발자 양성과정</a:t>
            </a:r>
            <a:endParaRPr lang="en-US" altLang="ko-KR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전일환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오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성현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오승희</a:t>
            </a:r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bg1">
                    <a:lumMod val="65000"/>
                  </a:schemeClr>
                </a:solidFill>
              </a:rPr>
              <a:t>김진형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83568" y="1624210"/>
            <a:ext cx="6934271" cy="1103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788024" y="955489"/>
            <a:ext cx="1512168" cy="2448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187624" y="1052735"/>
            <a:ext cx="150551" cy="27965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61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6.  </a:t>
            </a:r>
            <a:r>
              <a:rPr lang="ko-KR" altLang="en-US" b="1" dirty="0" smtClean="0">
                <a:solidFill>
                  <a:srgbClr val="756B5F"/>
                </a:solidFill>
              </a:rPr>
              <a:t>요구사항분석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9552" y="980728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회원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pic>
        <p:nvPicPr>
          <p:cNvPr id="6" name="Picture 3" descr="C:\Users\TJ\Desktop\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09234"/>
            <a:ext cx="432048" cy="3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23528" y="1884888"/>
            <a:ext cx="84969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회원가입과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로그인을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마친 회원은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상단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메뉴바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와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사이드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메뉴바를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이용할 수 있으며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 메뉴를 통해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회원정보수정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스터디룸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예약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그룹 모집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내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스터디룸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내 예약현황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과거이력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내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그룹 정보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을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확인 할 수 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회원은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게시판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(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자유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후기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문의</a:t>
            </a:r>
            <a:r>
              <a:rPr lang="en-US" altLang="ko-KR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)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에서 글쓰기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삭제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댓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신청 등을 할 수 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회원은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그룹 모집 게시판에서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그룹을 모집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할 수 있고 신청한 회원의 정보를 확인 할 수 있고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쪽지를 보낼 수 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회원은 </a:t>
            </a:r>
            <a:r>
              <a:rPr lang="ko-KR" altLang="en-US" b="1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</a:t>
            </a:r>
            <a:r>
              <a:rPr lang="ko-KR" altLang="en-US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룸 예약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에서 사용가능 유무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렌탈가능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자재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/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금액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등을 확인 할 수 있고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원하는 날짜에 사용 가능한 경우 예약 할 수 있다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51520" y="1484784"/>
            <a:ext cx="0" cy="41044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7504" y="1884888"/>
            <a:ext cx="896448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0" y="5445224"/>
            <a:ext cx="907199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8892480" y="1772816"/>
            <a:ext cx="0" cy="41364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7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6.  </a:t>
            </a:r>
            <a:r>
              <a:rPr lang="ko-KR" altLang="en-US" b="1" dirty="0" smtClean="0">
                <a:solidFill>
                  <a:srgbClr val="756B5F"/>
                </a:solidFill>
              </a:rPr>
              <a:t>요구사항분석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5556" y="980728"/>
            <a:ext cx="15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관리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견명조" pitchFamily="18" charset="-127"/>
                <a:ea typeface="HY견명조" pitchFamily="18" charset="-127"/>
              </a:rPr>
              <a:t>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52" y="2172920"/>
            <a:ext cx="8136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ts val="2300"/>
              </a:lnSpc>
              <a:defRPr sz="1600">
                <a:solidFill>
                  <a:srgbClr val="464646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defRPr>
            </a:lvl1pPr>
          </a:lstStyle>
          <a:p>
            <a:pPr marL="285750" indent="-28575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ADMIN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계정을 통해 관리자 </a:t>
            </a:r>
            <a:r>
              <a:rPr lang="ko-KR" altLang="en-US" sz="1800" b="1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계정 </a:t>
            </a: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생성 및 삭제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할 수 있다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관리자모드에서는 </a:t>
            </a:r>
            <a:r>
              <a:rPr lang="ko-KR" altLang="en-US" sz="1800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룸 예약관리가 가능하고 </a:t>
            </a: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ko-KR" altLang="en-US" sz="1800" b="1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목록 </a:t>
            </a: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출력</a:t>
            </a: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검색</a:t>
            </a:r>
            <a:r>
              <a:rPr lang="en-US" altLang="ko-KR" sz="1800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블랙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의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회원관리와 </a:t>
            </a:r>
            <a:r>
              <a:rPr lang="ko-KR" altLang="en-US" sz="1800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룸 정보 등록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수정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삭제 등의 </a:t>
            </a:r>
            <a:r>
              <a:rPr lang="ko-KR" altLang="en-US" sz="1800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룸 관리를 할 수 있다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en-US" altLang="ko-KR" sz="1800" dirty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관리자모드에서 회원이 작성한 글을 삭제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수정 할 수 있고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자유게시판에 공지사항 글을 쓸 수 있다</a:t>
            </a:r>
            <a:r>
              <a:rPr lang="en-US" altLang="ko-KR" sz="1800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endParaRPr lang="ko-KR" altLang="en-US" sz="1800" dirty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ct val="200000"/>
              </a:lnSpc>
              <a:buFont typeface="한컴 윤고딕 230" panose="02020603020101020101" pitchFamily="18" charset="-127"/>
              <a:buChar char="-"/>
            </a:pPr>
            <a:endParaRPr lang="ko-KR" altLang="en-US" sz="1800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pic>
        <p:nvPicPr>
          <p:cNvPr id="7" name="Picture 3" descr="C:\Users\TJ\Desktop\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09234"/>
            <a:ext cx="432048" cy="3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>
            <a:off x="251520" y="1484784"/>
            <a:ext cx="0" cy="41044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7504" y="1884888"/>
            <a:ext cx="896448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5445224"/>
            <a:ext cx="914400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892480" y="1628800"/>
            <a:ext cx="0" cy="428041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5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1629380" y="1829541"/>
            <a:ext cx="6326996" cy="2535564"/>
            <a:chOff x="1037548" y="1556793"/>
            <a:chExt cx="5678049" cy="2208394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079612" y="1556794"/>
              <a:ext cx="1044116" cy="53939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Segoe UI Black" panose="020B0A02040204020203" pitchFamily="34" charset="0"/>
                  <a:ea typeface="다음_SemiBold" panose="02000700060000000000" pitchFamily="2" charset="-127"/>
                  <a:cs typeface="Segoe UI Black" panose="020B0A02040204020203" pitchFamily="34" charset="0"/>
                </a:rPr>
                <a:t>비회원</a:t>
              </a:r>
              <a:endParaRPr lang="ko-KR" altLang="en-US" sz="14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2941783" y="1556794"/>
              <a:ext cx="1044116" cy="53939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Segoe UI Black" panose="020B0A02040204020203" pitchFamily="34" charset="0"/>
                  <a:ea typeface="다음_SemiBold" panose="02000700060000000000" pitchFamily="2" charset="-127"/>
                  <a:cs typeface="Segoe UI Black" panose="020B0A02040204020203" pitchFamily="34" charset="0"/>
                </a:rPr>
                <a:t>회원</a:t>
              </a:r>
              <a:endParaRPr lang="ko-KR" altLang="en-US" sz="14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5184068" y="1556793"/>
              <a:ext cx="1044116" cy="53939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Segoe UI Black" panose="020B0A02040204020203" pitchFamily="34" charset="0"/>
                  <a:ea typeface="다음_SemiBold" panose="02000700060000000000" pitchFamily="2" charset="-127"/>
                  <a:cs typeface="Segoe UI Black" panose="020B0A02040204020203" pitchFamily="34" charset="0"/>
                </a:rPr>
                <a:t>방장</a:t>
              </a:r>
              <a:endParaRPr lang="ko-KR" altLang="en-US" sz="1400" b="1" dirty="0">
                <a:solidFill>
                  <a:schemeClr val="bg1"/>
                </a:solidFill>
                <a:latin typeface="Segoe UI Black" panose="020B0A02040204020203" pitchFamily="34" charset="0"/>
                <a:ea typeface="다음_SemiBold" panose="02000700060000000000" pitchFamily="2" charset="-127"/>
                <a:cs typeface="Segoe UI Black" panose="020B0A02040204020203" pitchFamily="34" charset="0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093458" y="2598630"/>
              <a:ext cx="1030269" cy="53939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solidFill>
                    <a:schemeClr val="bg1"/>
                  </a:solidFill>
                  <a:latin typeface="다음_SemiBold" panose="02000700060000000000" pitchFamily="2" charset="-127"/>
                  <a:ea typeface="다음_SemiBold" panose="02000700060000000000" pitchFamily="2" charset="-127"/>
                </a:rPr>
                <a:t>관리자</a:t>
              </a:r>
              <a:endParaRPr lang="ko-KR" altLang="en-US" sz="1200" b="1">
                <a:solidFill>
                  <a:schemeClr val="bg1"/>
                </a:solidFill>
                <a:latin typeface="다음_SemiBold" panose="02000700060000000000" pitchFamily="2" charset="-127"/>
                <a:ea typeface="다음_SemiBold" panose="02000700060000000000" pitchFamily="2" charset="-127"/>
              </a:endParaRPr>
            </a:p>
          </p:txBody>
        </p:sp>
        <p:sp>
          <p:nvSpPr>
            <p:cNvPr id="9" name="오른쪽 화살표 8"/>
            <p:cNvSpPr/>
            <p:nvPr/>
          </p:nvSpPr>
          <p:spPr>
            <a:xfrm>
              <a:off x="2240862" y="1768939"/>
              <a:ext cx="627787" cy="167843"/>
            </a:xfrm>
            <a:prstGeom prst="rightArrow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덧셈 기호 9"/>
            <p:cNvSpPr/>
            <p:nvPr/>
          </p:nvSpPr>
          <p:spPr>
            <a:xfrm>
              <a:off x="2400207" y="2259987"/>
              <a:ext cx="262113" cy="335687"/>
            </a:xfrm>
            <a:prstGeom prst="mathPlus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3458" y="2121242"/>
              <a:ext cx="1118370" cy="29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464646"/>
                  </a:solidFill>
                  <a:latin typeface="한컴 윤고딕 230" pitchFamily="18" charset="-127"/>
                  <a:ea typeface="한컴 윤고딕 230" pitchFamily="18" charset="-127"/>
                </a:rPr>
                <a:t>∙ 회원가</a:t>
              </a:r>
              <a:r>
                <a:rPr lang="ko-KR" altLang="en-US" sz="1600" b="1" dirty="0">
                  <a:solidFill>
                    <a:srgbClr val="464646"/>
                  </a:solidFill>
                  <a:latin typeface="한컴 윤고딕 230" pitchFamily="18" charset="-127"/>
                  <a:ea typeface="한컴 윤고딕 230" pitchFamily="18" charset="-127"/>
                </a:rPr>
                <a:t>입</a:t>
              </a:r>
              <a:endParaRPr lang="en-US" altLang="ko-KR" sz="1600" b="1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76456" y="2184018"/>
              <a:ext cx="1539141" cy="250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ko-KR" altLang="en-US" sz="1600" b="1" dirty="0">
                  <a:solidFill>
                    <a:srgbClr val="464646"/>
                  </a:solidFill>
                </a:rPr>
                <a:t>∙ </a:t>
              </a:r>
              <a:r>
                <a:rPr lang="ko-KR" altLang="en-US" sz="1600" b="1" dirty="0" err="1" smtClean="0">
                  <a:solidFill>
                    <a:srgbClr val="464646"/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스터디원</a:t>
              </a:r>
              <a:r>
                <a:rPr lang="ko-KR" altLang="en-US" sz="1600" b="1" dirty="0" smtClean="0">
                  <a:solidFill>
                    <a:srgbClr val="464646"/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 초대</a:t>
              </a:r>
              <a:endParaRPr lang="en-US" altLang="ko-KR" sz="1600" b="1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4117586" y="1777323"/>
              <a:ext cx="627787" cy="167843"/>
            </a:xfrm>
            <a:prstGeom prst="rightArrow">
              <a:avLst/>
            </a:prstGeom>
            <a:solidFill>
              <a:srgbClr val="333333"/>
            </a:solidFill>
            <a:ln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덧셈 기호 16"/>
            <p:cNvSpPr/>
            <p:nvPr/>
          </p:nvSpPr>
          <p:spPr>
            <a:xfrm>
              <a:off x="4300422" y="2322704"/>
              <a:ext cx="262113" cy="335687"/>
            </a:xfrm>
            <a:prstGeom prst="mathPlus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37548" y="3179300"/>
              <a:ext cx="5484183" cy="58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ko-KR" altLang="en-US" sz="1600" b="1" dirty="0">
                  <a:solidFill>
                    <a:srgbClr val="464646"/>
                  </a:solidFill>
                </a:rPr>
                <a:t>∙ </a:t>
              </a:r>
              <a:r>
                <a:rPr lang="ko-KR" altLang="en-US" sz="1600" b="1" dirty="0" err="1" smtClean="0">
                  <a:solidFill>
                    <a:srgbClr val="464646"/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스터디룸관리</a:t>
              </a:r>
              <a:endParaRPr lang="en-US" altLang="ko-KR" sz="1600" b="1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600" b="1" dirty="0">
                  <a:solidFill>
                    <a:srgbClr val="464646"/>
                  </a:solidFill>
                </a:rPr>
                <a:t>∙ </a:t>
              </a:r>
              <a:r>
                <a:rPr lang="ko-KR" altLang="en-US" sz="1600" b="1" dirty="0" smtClean="0">
                  <a:solidFill>
                    <a:srgbClr val="464646"/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회원관리</a:t>
              </a:r>
              <a:endParaRPr lang="en-US" altLang="ko-KR" sz="1600" b="1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600" b="1" dirty="0">
                  <a:solidFill>
                    <a:srgbClr val="464646"/>
                  </a:solidFill>
                </a:rPr>
                <a:t>∙ </a:t>
              </a:r>
              <a:r>
                <a:rPr lang="ko-KR" altLang="en-US" sz="1600" b="1" dirty="0" smtClean="0">
                  <a:solidFill>
                    <a:srgbClr val="464646"/>
                  </a:solidFill>
                  <a:latin typeface="한컴 윤고딕 230" panose="02020603020101020101" pitchFamily="18" charset="-127"/>
                  <a:ea typeface="한컴 윤고딕 230" panose="02020603020101020101" pitchFamily="18" charset="-127"/>
                </a:rPr>
                <a:t>게시판관리</a:t>
              </a:r>
              <a:endParaRPr lang="en-US" altLang="ko-KR" sz="1600" b="1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endParaRPr>
            </a:p>
          </p:txBody>
        </p:sp>
      </p:grp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677729" y="1196753"/>
            <a:ext cx="1044116" cy="4801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bg1">
                    <a:lumMod val="50000"/>
                  </a:schemeClr>
                </a:solidFill>
                <a:latin typeface="다음_SemiBold" panose="02000700060000000000" pitchFamily="2" charset="-127"/>
                <a:ea typeface="다음_SemiBold" panose="02000700060000000000" pitchFamily="2" charset="-127"/>
              </a:rPr>
              <a:t>블랙회원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다음_SemiBold" panose="02000700060000000000" pitchFamily="2" charset="-127"/>
              <a:ea typeface="다음_SemiBold" panose="02000700060000000000" pitchFamily="2" charset="-127"/>
            </a:endParaRPr>
          </a:p>
        </p:txBody>
      </p:sp>
      <p:cxnSp>
        <p:nvCxnSpPr>
          <p:cNvPr id="32" name="꺾인 연결선 31"/>
          <p:cNvCxnSpPr>
            <a:stCxn id="4" idx="0"/>
            <a:endCxn id="23" idx="3"/>
          </p:cNvCxnSpPr>
          <p:nvPr/>
        </p:nvCxnSpPr>
        <p:spPr>
          <a:xfrm rot="16200000" flipV="1">
            <a:off x="3331055" y="827622"/>
            <a:ext cx="392711" cy="1611130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endCxn id="23" idx="3"/>
          </p:cNvCxnSpPr>
          <p:nvPr/>
        </p:nvCxnSpPr>
        <p:spPr>
          <a:xfrm rot="16200000" flipV="1">
            <a:off x="4580333" y="-421657"/>
            <a:ext cx="392710" cy="410968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6.  </a:t>
            </a:r>
            <a:r>
              <a:rPr lang="ko-KR" altLang="en-US" b="1" dirty="0" smtClean="0">
                <a:solidFill>
                  <a:srgbClr val="756B5F"/>
                </a:solidFill>
              </a:rPr>
              <a:t>요구사항 분석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544" y="620688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권한</a:t>
            </a:r>
            <a:endParaRPr lang="ko-KR" altLang="en-US" dirty="0"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69775" y="4437112"/>
            <a:ext cx="60227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용어정리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스터디카페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시스템을 이용하고자 하는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모든 사람들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관리자 권한을 부여 받은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람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시스템 내에서 회원가입 절차를 거쳐 가입한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이용자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>
              <a:lnSpc>
                <a:spcPts val="24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비회원 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회원가입 절차를 거치지 않고 시스템을 이용하는 이용자</a:t>
            </a:r>
          </a:p>
          <a:p>
            <a:pPr>
              <a:lnSpc>
                <a:spcPts val="2400"/>
              </a:lnSpc>
            </a:pP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52939" y="2495218"/>
            <a:ext cx="15391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ko-KR" altLang="en-US" sz="1600" b="1" dirty="0">
                <a:solidFill>
                  <a:srgbClr val="464646"/>
                </a:solidFill>
              </a:rPr>
              <a:t>∙ </a:t>
            </a:r>
            <a:r>
              <a:rPr lang="ko-KR" altLang="en-US" sz="1600" b="1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스터디룸예약</a:t>
            </a:r>
            <a:endParaRPr lang="en-US" altLang="ko-KR" sz="16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600" b="1" dirty="0" smtClean="0">
                <a:solidFill>
                  <a:srgbClr val="464646"/>
                </a:solidFill>
              </a:rPr>
              <a:t>∙ </a:t>
            </a:r>
            <a:r>
              <a:rPr lang="ko-KR" altLang="en-US" sz="1600" b="1" dirty="0" err="1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스터디원모집</a:t>
            </a:r>
            <a:endParaRPr lang="en-US" altLang="ko-KR" sz="1600" b="1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600" b="1" dirty="0">
                <a:solidFill>
                  <a:srgbClr val="464646"/>
                </a:solidFill>
              </a:rPr>
              <a:t>∙ </a:t>
            </a:r>
            <a:r>
              <a:rPr lang="ko-KR" altLang="en-US" sz="1600" b="1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쪽지</a:t>
            </a:r>
            <a:endParaRPr lang="en-US" altLang="ko-KR" sz="1600" b="1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600" b="1" dirty="0" smtClean="0">
                <a:solidFill>
                  <a:srgbClr val="464646"/>
                </a:solidFill>
              </a:rPr>
              <a:t>∙ </a:t>
            </a:r>
            <a:r>
              <a:rPr lang="ko-KR" altLang="en-US" sz="1600" b="1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게시판이용</a:t>
            </a:r>
            <a:endParaRPr lang="ko-KR" altLang="en-US" sz="1600" b="1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6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79512" y="2571820"/>
            <a:ext cx="428322" cy="588777"/>
            <a:chOff x="934391" y="2362099"/>
            <a:chExt cx="428322" cy="785037"/>
          </a:xfrm>
        </p:grpSpPr>
        <p:grpSp>
          <p:nvGrpSpPr>
            <p:cNvPr id="7" name="그룹 6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9" name="타원 8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0" name="직선 연결선 9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>
                <a:stCxn id="9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934391" y="2818841"/>
              <a:ext cx="428322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user</a:t>
              </a:r>
              <a:endParaRPr lang="ko-KR" altLang="en-US" sz="10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3191" y="1869742"/>
            <a:ext cx="893193" cy="588777"/>
            <a:chOff x="692060" y="2362099"/>
            <a:chExt cx="893193" cy="785037"/>
          </a:xfrm>
        </p:grpSpPr>
        <p:grpSp>
          <p:nvGrpSpPr>
            <p:cNvPr id="15" name="그룹 14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17" name="타원 16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>
                <a:stCxn id="17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692060" y="2818841"/>
              <a:ext cx="89319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nonmember</a:t>
              </a:r>
              <a:endParaRPr lang="ko-KR" altLang="en-US" sz="10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785270" y="3225815"/>
            <a:ext cx="668773" cy="588777"/>
            <a:chOff x="810398" y="2362099"/>
            <a:chExt cx="668773" cy="785037"/>
          </a:xfrm>
        </p:grpSpPr>
        <p:grpSp>
          <p:nvGrpSpPr>
            <p:cNvPr id="23" name="그룹 22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25" name="타원 24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>
                <a:stCxn id="25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810398" y="2818841"/>
              <a:ext cx="668773" cy="3282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member</a:t>
              </a:r>
              <a:endParaRPr lang="ko-KR" altLang="en-US" sz="1000" dirty="0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982039" y="3222451"/>
            <a:ext cx="732893" cy="742667"/>
            <a:chOff x="789320" y="2362099"/>
            <a:chExt cx="732893" cy="990223"/>
          </a:xfrm>
        </p:grpSpPr>
        <p:grpSp>
          <p:nvGrpSpPr>
            <p:cNvPr id="31" name="그룹 30"/>
            <p:cNvGrpSpPr/>
            <p:nvPr/>
          </p:nvGrpSpPr>
          <p:grpSpPr>
            <a:xfrm>
              <a:off x="971600" y="2362099"/>
              <a:ext cx="324000" cy="523198"/>
              <a:chOff x="269738" y="1916832"/>
              <a:chExt cx="324000" cy="523198"/>
            </a:xfrm>
          </p:grpSpPr>
          <p:sp>
            <p:nvSpPr>
              <p:cNvPr id="33" name="타원 32"/>
              <p:cNvSpPr>
                <a:spLocks noChangeAspect="1"/>
              </p:cNvSpPr>
              <p:nvPr/>
            </p:nvSpPr>
            <p:spPr>
              <a:xfrm>
                <a:off x="316520" y="1916832"/>
                <a:ext cx="225000" cy="180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34" name="직선 연결선 33"/>
              <p:cNvCxnSpPr/>
              <p:nvPr/>
            </p:nvCxnSpPr>
            <p:spPr>
              <a:xfrm>
                <a:off x="269738" y="2183348"/>
                <a:ext cx="324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>
                <a:stCxn id="33" idx="4"/>
              </p:cNvCxnSpPr>
              <p:nvPr/>
            </p:nvCxnSpPr>
            <p:spPr>
              <a:xfrm>
                <a:off x="429020" y="2096832"/>
                <a:ext cx="0" cy="20992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427052" y="2287630"/>
                <a:ext cx="152400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291254" y="2276872"/>
                <a:ext cx="144016" cy="152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789320" y="2818842"/>
              <a:ext cx="732893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admin</a:t>
              </a:r>
            </a:p>
            <a:p>
              <a:r>
                <a:rPr lang="en-US" altLang="ko-KR" sz="1000" dirty="0"/>
                <a:t>(librarian)</a:t>
              </a:r>
              <a:endParaRPr lang="ko-KR" altLang="en-US" sz="1000" dirty="0"/>
            </a:p>
          </p:txBody>
        </p:sp>
      </p:grpSp>
      <p:sp>
        <p:nvSpPr>
          <p:cNvPr id="38" name="아래쪽 화살표 37"/>
          <p:cNvSpPr/>
          <p:nvPr/>
        </p:nvSpPr>
        <p:spPr>
          <a:xfrm rot="2700159" flipH="1">
            <a:off x="606943" y="1989682"/>
            <a:ext cx="143830" cy="62567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cxnSp>
        <p:nvCxnSpPr>
          <p:cNvPr id="39" name="직선 연결선 38"/>
          <p:cNvCxnSpPr>
            <a:stCxn id="40" idx="2"/>
          </p:cNvCxnSpPr>
          <p:nvPr/>
        </p:nvCxnSpPr>
        <p:spPr>
          <a:xfrm flipH="1">
            <a:off x="1421766" y="1191208"/>
            <a:ext cx="1458046" cy="9132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2879812" y="1052736"/>
            <a:ext cx="756084" cy="27694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회원가입</a:t>
            </a:r>
          </a:p>
        </p:txBody>
      </p:sp>
      <p:sp>
        <p:nvSpPr>
          <p:cNvPr id="41" name="타원 40"/>
          <p:cNvSpPr/>
          <p:nvPr/>
        </p:nvSpPr>
        <p:spPr>
          <a:xfrm>
            <a:off x="2883221" y="2813889"/>
            <a:ext cx="756084" cy="1787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로그인</a:t>
            </a:r>
          </a:p>
        </p:txBody>
      </p:sp>
      <p:sp>
        <p:nvSpPr>
          <p:cNvPr id="42" name="타원 41"/>
          <p:cNvSpPr/>
          <p:nvPr/>
        </p:nvSpPr>
        <p:spPr>
          <a:xfrm>
            <a:off x="4755429" y="2806637"/>
            <a:ext cx="756084" cy="1787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정보수정</a:t>
            </a:r>
          </a:p>
        </p:txBody>
      </p:sp>
      <p:sp>
        <p:nvSpPr>
          <p:cNvPr id="43" name="타원 42"/>
          <p:cNvSpPr/>
          <p:nvPr/>
        </p:nvSpPr>
        <p:spPr>
          <a:xfrm>
            <a:off x="5691533" y="2780931"/>
            <a:ext cx="756084" cy="1787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회원탈퇴</a:t>
            </a:r>
          </a:p>
        </p:txBody>
      </p:sp>
      <p:sp>
        <p:nvSpPr>
          <p:cNvPr id="44" name="타원 43"/>
          <p:cNvSpPr/>
          <p:nvPr/>
        </p:nvSpPr>
        <p:spPr>
          <a:xfrm>
            <a:off x="3783321" y="2806637"/>
            <a:ext cx="756084" cy="1787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/>
              <a:t>비번찾기</a:t>
            </a:r>
            <a:endParaRPr lang="ko-KR" altLang="en-US" sz="1000" b="1" dirty="0"/>
          </a:p>
        </p:txBody>
      </p:sp>
      <p:sp>
        <p:nvSpPr>
          <p:cNvPr id="45" name="타원 44"/>
          <p:cNvSpPr/>
          <p:nvPr/>
        </p:nvSpPr>
        <p:spPr>
          <a:xfrm>
            <a:off x="2778394" y="3429000"/>
            <a:ext cx="1001518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마이페이지</a:t>
            </a:r>
            <a:endParaRPr lang="ko-KR" altLang="en-US" sz="1000" b="1" dirty="0"/>
          </a:p>
        </p:txBody>
      </p:sp>
      <p:sp>
        <p:nvSpPr>
          <p:cNvPr id="48" name="타원 47"/>
          <p:cNvSpPr/>
          <p:nvPr/>
        </p:nvSpPr>
        <p:spPr>
          <a:xfrm>
            <a:off x="5874859" y="3573016"/>
            <a:ext cx="756084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룸 사용일정등록</a:t>
            </a:r>
            <a:endParaRPr lang="ko-KR" altLang="en-US" sz="1000" b="1" dirty="0"/>
          </a:p>
        </p:txBody>
      </p:sp>
      <p:sp>
        <p:nvSpPr>
          <p:cNvPr id="50" name="타원 49"/>
          <p:cNvSpPr/>
          <p:nvPr/>
        </p:nvSpPr>
        <p:spPr>
          <a:xfrm>
            <a:off x="5580051" y="1291769"/>
            <a:ext cx="972108" cy="1787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관리자관리</a:t>
            </a:r>
            <a:endParaRPr lang="ko-KR" altLang="en-US" sz="1000" b="1" dirty="0"/>
          </a:p>
        </p:txBody>
      </p:sp>
      <p:sp>
        <p:nvSpPr>
          <p:cNvPr id="55" name="타원 54"/>
          <p:cNvSpPr/>
          <p:nvPr/>
        </p:nvSpPr>
        <p:spPr>
          <a:xfrm>
            <a:off x="6552159" y="5089912"/>
            <a:ext cx="756084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공지사항</a:t>
            </a:r>
            <a:endParaRPr lang="en-US" altLang="ko-KR" sz="1000" b="1" dirty="0"/>
          </a:p>
        </p:txBody>
      </p:sp>
      <p:sp>
        <p:nvSpPr>
          <p:cNvPr id="57" name="타원 56"/>
          <p:cNvSpPr/>
          <p:nvPr/>
        </p:nvSpPr>
        <p:spPr>
          <a:xfrm>
            <a:off x="2144974" y="5720411"/>
            <a:ext cx="958234" cy="2604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스터디참여</a:t>
            </a:r>
            <a:endParaRPr lang="en-US" altLang="ko-KR" sz="1000" b="1" dirty="0"/>
          </a:p>
        </p:txBody>
      </p:sp>
      <p:sp>
        <p:nvSpPr>
          <p:cNvPr id="58" name="타원 57"/>
          <p:cNvSpPr/>
          <p:nvPr/>
        </p:nvSpPr>
        <p:spPr>
          <a:xfrm>
            <a:off x="2951820" y="3891411"/>
            <a:ext cx="756084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내 예약보기</a:t>
            </a:r>
            <a:endParaRPr lang="ko-KR" altLang="en-US" sz="1000" b="1" dirty="0"/>
          </a:p>
        </p:txBody>
      </p:sp>
      <p:sp>
        <p:nvSpPr>
          <p:cNvPr id="59" name="타원 58"/>
          <p:cNvSpPr/>
          <p:nvPr/>
        </p:nvSpPr>
        <p:spPr>
          <a:xfrm>
            <a:off x="5703844" y="2356169"/>
            <a:ext cx="756084" cy="2953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룸 정보등록관리</a:t>
            </a:r>
            <a:endParaRPr lang="ko-KR" altLang="en-US" sz="1000" b="1" dirty="0"/>
          </a:p>
        </p:txBody>
      </p:sp>
      <p:sp>
        <p:nvSpPr>
          <p:cNvPr id="60" name="타원 59"/>
          <p:cNvSpPr/>
          <p:nvPr/>
        </p:nvSpPr>
        <p:spPr>
          <a:xfrm>
            <a:off x="5586235" y="1824195"/>
            <a:ext cx="1001989" cy="31716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회원블랙</a:t>
            </a:r>
            <a:r>
              <a:rPr lang="en-US" altLang="ko-KR" sz="1000" b="1" dirty="0" smtClean="0"/>
              <a:t>,</a:t>
            </a:r>
            <a:endParaRPr lang="en-US" altLang="ko-KR" sz="1000" b="1" dirty="0"/>
          </a:p>
          <a:p>
            <a:pPr algn="ctr"/>
            <a:r>
              <a:rPr lang="ko-KR" altLang="en-US" sz="1000" b="1" dirty="0" smtClean="0"/>
              <a:t>회원등</a:t>
            </a:r>
            <a:r>
              <a:rPr lang="ko-KR" altLang="en-US" sz="1000" b="1" dirty="0"/>
              <a:t>급</a:t>
            </a:r>
          </a:p>
        </p:txBody>
      </p:sp>
      <p:cxnSp>
        <p:nvCxnSpPr>
          <p:cNvPr id="62" name="직선 연결선 61"/>
          <p:cNvCxnSpPr>
            <a:stCxn id="50" idx="6"/>
          </p:cNvCxnSpPr>
          <p:nvPr/>
        </p:nvCxnSpPr>
        <p:spPr>
          <a:xfrm>
            <a:off x="6552159" y="1381139"/>
            <a:ext cx="1612156" cy="203676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아래쪽 화살표 62"/>
          <p:cNvSpPr/>
          <p:nvPr/>
        </p:nvSpPr>
        <p:spPr>
          <a:xfrm rot="8088326" flipH="1">
            <a:off x="570082" y="2975640"/>
            <a:ext cx="176979" cy="591520"/>
          </a:xfrm>
          <a:prstGeom prst="downArrow">
            <a:avLst>
              <a:gd name="adj1" fmla="val 0"/>
              <a:gd name="adj2" fmla="val 40624"/>
            </a:avLst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/>
          </a:p>
        </p:txBody>
      </p:sp>
      <p:sp>
        <p:nvSpPr>
          <p:cNvPr id="47" name="타원 46"/>
          <p:cNvSpPr/>
          <p:nvPr/>
        </p:nvSpPr>
        <p:spPr>
          <a:xfrm>
            <a:off x="2915816" y="1556792"/>
            <a:ext cx="756084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통합검색</a:t>
            </a:r>
            <a:endParaRPr lang="ko-KR" altLang="en-US" sz="1000" b="1" dirty="0"/>
          </a:p>
        </p:txBody>
      </p:sp>
      <p:sp>
        <p:nvSpPr>
          <p:cNvPr id="49" name="타원 48"/>
          <p:cNvSpPr/>
          <p:nvPr/>
        </p:nvSpPr>
        <p:spPr>
          <a:xfrm>
            <a:off x="2639902" y="2132856"/>
            <a:ext cx="1120015" cy="32038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스터디룸예약</a:t>
            </a:r>
            <a:endParaRPr lang="ko-KR" altLang="en-US" sz="1000" b="1" dirty="0"/>
          </a:p>
        </p:txBody>
      </p:sp>
      <p:sp>
        <p:nvSpPr>
          <p:cNvPr id="52" name="타원 51"/>
          <p:cNvSpPr/>
          <p:nvPr/>
        </p:nvSpPr>
        <p:spPr>
          <a:xfrm>
            <a:off x="4126314" y="2173682"/>
            <a:ext cx="756084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예약가능확인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94828" y="2416107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4" name="직선 화살표 연결선 53"/>
          <p:cNvCxnSpPr>
            <a:stCxn id="49" idx="6"/>
            <a:endCxn id="52" idx="2"/>
          </p:cNvCxnSpPr>
          <p:nvPr/>
        </p:nvCxnSpPr>
        <p:spPr>
          <a:xfrm>
            <a:off x="3759917" y="2293049"/>
            <a:ext cx="366397" cy="9468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4161367" y="4653136"/>
            <a:ext cx="908491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자유게시판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1794273" y="892867"/>
            <a:ext cx="5910079" cy="5560469"/>
          </a:xfrm>
          <a:prstGeom prst="rect">
            <a:avLst/>
          </a:prstGeom>
          <a:noFill/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>
            <a:endCxn id="47" idx="2"/>
          </p:cNvCxnSpPr>
          <p:nvPr/>
        </p:nvCxnSpPr>
        <p:spPr>
          <a:xfrm flipV="1">
            <a:off x="1354509" y="1685627"/>
            <a:ext cx="1561307" cy="172255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endCxn id="47" idx="2"/>
          </p:cNvCxnSpPr>
          <p:nvPr/>
        </p:nvCxnSpPr>
        <p:spPr>
          <a:xfrm flipV="1">
            <a:off x="1454043" y="1685627"/>
            <a:ext cx="1461773" cy="41880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endCxn id="49" idx="2"/>
          </p:cNvCxnSpPr>
          <p:nvPr/>
        </p:nvCxnSpPr>
        <p:spPr>
          <a:xfrm flipV="1">
            <a:off x="1354509" y="2293049"/>
            <a:ext cx="1285393" cy="113265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endCxn id="45" idx="2"/>
          </p:cNvCxnSpPr>
          <p:nvPr/>
        </p:nvCxnSpPr>
        <p:spPr>
          <a:xfrm>
            <a:off x="1354513" y="3417900"/>
            <a:ext cx="1423881" cy="1399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endCxn id="44" idx="3"/>
          </p:cNvCxnSpPr>
          <p:nvPr/>
        </p:nvCxnSpPr>
        <p:spPr>
          <a:xfrm>
            <a:off x="1392445" y="2104431"/>
            <a:ext cx="2501602" cy="85476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>
            <a:endCxn id="42" idx="3"/>
          </p:cNvCxnSpPr>
          <p:nvPr/>
        </p:nvCxnSpPr>
        <p:spPr>
          <a:xfrm flipV="1">
            <a:off x="1406727" y="2959198"/>
            <a:ext cx="3459428" cy="45414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>
            <a:endCxn id="43" idx="3"/>
          </p:cNvCxnSpPr>
          <p:nvPr/>
        </p:nvCxnSpPr>
        <p:spPr>
          <a:xfrm flipV="1">
            <a:off x="1354509" y="2933491"/>
            <a:ext cx="4447750" cy="47468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>
            <a:endCxn id="41" idx="4"/>
          </p:cNvCxnSpPr>
          <p:nvPr/>
        </p:nvCxnSpPr>
        <p:spPr>
          <a:xfrm flipH="1" flipV="1">
            <a:off x="3261263" y="2992626"/>
            <a:ext cx="4903052" cy="4469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>
            <a:endCxn id="44" idx="4"/>
          </p:cNvCxnSpPr>
          <p:nvPr/>
        </p:nvCxnSpPr>
        <p:spPr>
          <a:xfrm flipH="1" flipV="1">
            <a:off x="4161363" y="2985376"/>
            <a:ext cx="4002952" cy="45416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>
            <a:endCxn id="42" idx="4"/>
          </p:cNvCxnSpPr>
          <p:nvPr/>
        </p:nvCxnSpPr>
        <p:spPr>
          <a:xfrm flipH="1" flipV="1">
            <a:off x="5133471" y="2985374"/>
            <a:ext cx="3030844" cy="4541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/>
          <p:cNvSpPr/>
          <p:nvPr/>
        </p:nvSpPr>
        <p:spPr>
          <a:xfrm>
            <a:off x="4441425" y="1469222"/>
            <a:ext cx="972108" cy="1787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관리자삭제</a:t>
            </a:r>
          </a:p>
        </p:txBody>
      </p:sp>
      <p:cxnSp>
        <p:nvCxnSpPr>
          <p:cNvPr id="104" name="직선 연결선 103"/>
          <p:cNvCxnSpPr>
            <a:endCxn id="65" idx="6"/>
          </p:cNvCxnSpPr>
          <p:nvPr/>
        </p:nvCxnSpPr>
        <p:spPr>
          <a:xfrm flipH="1">
            <a:off x="5069858" y="3417900"/>
            <a:ext cx="3115973" cy="136407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endCxn id="65" idx="2"/>
          </p:cNvCxnSpPr>
          <p:nvPr/>
        </p:nvCxnSpPr>
        <p:spPr>
          <a:xfrm>
            <a:off x="1385761" y="3436172"/>
            <a:ext cx="2775606" cy="134579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endCxn id="60" idx="6"/>
          </p:cNvCxnSpPr>
          <p:nvPr/>
        </p:nvCxnSpPr>
        <p:spPr>
          <a:xfrm flipH="1" flipV="1">
            <a:off x="6588224" y="1982778"/>
            <a:ext cx="1597611" cy="144292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endCxn id="59" idx="6"/>
          </p:cNvCxnSpPr>
          <p:nvPr/>
        </p:nvCxnSpPr>
        <p:spPr>
          <a:xfrm flipH="1" flipV="1">
            <a:off x="6459928" y="2503845"/>
            <a:ext cx="1725903" cy="93232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endCxn id="48" idx="6"/>
          </p:cNvCxnSpPr>
          <p:nvPr/>
        </p:nvCxnSpPr>
        <p:spPr>
          <a:xfrm flipH="1">
            <a:off x="6630943" y="3433313"/>
            <a:ext cx="1554888" cy="26853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endCxn id="55" idx="6"/>
          </p:cNvCxnSpPr>
          <p:nvPr/>
        </p:nvCxnSpPr>
        <p:spPr>
          <a:xfrm flipH="1">
            <a:off x="7308243" y="3433313"/>
            <a:ext cx="878225" cy="178543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5303849" y="1002527"/>
            <a:ext cx="5305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275856" y="357991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56B5F"/>
                </a:solidFill>
              </a:rPr>
              <a:t>(</a:t>
            </a:r>
            <a:r>
              <a:rPr lang="en-US" altLang="ko-KR" sz="1200" b="1" dirty="0" err="1">
                <a:solidFill>
                  <a:srgbClr val="756B5F"/>
                </a:solidFill>
              </a:rPr>
              <a:t>usecase</a:t>
            </a:r>
            <a:r>
              <a:rPr lang="en-US" altLang="ko-KR" sz="1200" b="1" dirty="0">
                <a:solidFill>
                  <a:srgbClr val="756B5F"/>
                </a:solidFill>
              </a:rPr>
              <a:t> diagram)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23530" y="323364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7.  </a:t>
            </a:r>
            <a:r>
              <a:rPr lang="ko-KR" altLang="en-US" b="1" dirty="0" err="1">
                <a:solidFill>
                  <a:srgbClr val="756B5F"/>
                </a:solidFill>
              </a:rPr>
              <a:t>유스케이스</a:t>
            </a:r>
            <a:r>
              <a:rPr lang="ko-KR" altLang="en-US" b="1" dirty="0">
                <a:solidFill>
                  <a:srgbClr val="756B5F"/>
                </a:solidFill>
              </a:rPr>
              <a:t> 다이어그램</a:t>
            </a:r>
          </a:p>
        </p:txBody>
      </p:sp>
      <p:sp>
        <p:nvSpPr>
          <p:cNvPr id="98" name="타원 97"/>
          <p:cNvSpPr/>
          <p:nvPr/>
        </p:nvSpPr>
        <p:spPr>
          <a:xfrm>
            <a:off x="5128901" y="4158110"/>
            <a:ext cx="756084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룸 </a:t>
            </a:r>
            <a:r>
              <a:rPr lang="ko-KR" altLang="en-US" sz="1000" b="1" smtClean="0"/>
              <a:t>사용 일정확인</a:t>
            </a:r>
            <a:endParaRPr lang="ko-KR" altLang="en-US" sz="1000" b="1" dirty="0"/>
          </a:p>
        </p:txBody>
      </p:sp>
      <p:cxnSp>
        <p:nvCxnSpPr>
          <p:cNvPr id="99" name="직선 화살표 연결선 98"/>
          <p:cNvCxnSpPr>
            <a:stCxn id="48" idx="3"/>
            <a:endCxn id="98" idx="0"/>
          </p:cNvCxnSpPr>
          <p:nvPr/>
        </p:nvCxnSpPr>
        <p:spPr>
          <a:xfrm flipH="1">
            <a:off x="5506943" y="3792950"/>
            <a:ext cx="478642" cy="36516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803984" y="3641952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1" name="직선 연결선 100"/>
          <p:cNvCxnSpPr>
            <a:endCxn id="41" idx="2"/>
          </p:cNvCxnSpPr>
          <p:nvPr/>
        </p:nvCxnSpPr>
        <p:spPr>
          <a:xfrm>
            <a:off x="1406727" y="2104431"/>
            <a:ext cx="1476494" cy="79882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타원 104"/>
          <p:cNvSpPr/>
          <p:nvPr/>
        </p:nvSpPr>
        <p:spPr>
          <a:xfrm>
            <a:off x="5717631" y="5901139"/>
            <a:ext cx="1131016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/>
              <a:t>글작성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수정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삭제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답변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526562" y="3271400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8" name="직선 화살표 연결선 107"/>
          <p:cNvCxnSpPr>
            <a:stCxn id="65" idx="5"/>
            <a:endCxn id="105" idx="7"/>
          </p:cNvCxnSpPr>
          <p:nvPr/>
        </p:nvCxnSpPr>
        <p:spPr>
          <a:xfrm>
            <a:off x="4936813" y="4873070"/>
            <a:ext cx="1746201" cy="1065804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>
            <a:stCxn id="57" idx="0"/>
          </p:cNvCxnSpPr>
          <p:nvPr/>
        </p:nvCxnSpPr>
        <p:spPr>
          <a:xfrm flipH="1" flipV="1">
            <a:off x="1354514" y="3433313"/>
            <a:ext cx="1269577" cy="228709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>
            <a:off x="4434247" y="1124744"/>
            <a:ext cx="972108" cy="17873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관리자등록</a:t>
            </a:r>
            <a:endParaRPr lang="ko-KR" altLang="en-US" sz="1000" b="1" dirty="0"/>
          </a:p>
        </p:txBody>
      </p:sp>
      <p:cxnSp>
        <p:nvCxnSpPr>
          <p:cNvPr id="111" name="직선 화살표 연결선 110"/>
          <p:cNvCxnSpPr>
            <a:stCxn id="50" idx="1"/>
            <a:endCxn id="110" idx="6"/>
          </p:cNvCxnSpPr>
          <p:nvPr/>
        </p:nvCxnSpPr>
        <p:spPr>
          <a:xfrm flipH="1" flipV="1">
            <a:off x="5406355" y="1214114"/>
            <a:ext cx="316058" cy="1038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50" idx="3"/>
            <a:endCxn id="100" idx="6"/>
          </p:cNvCxnSpPr>
          <p:nvPr/>
        </p:nvCxnSpPr>
        <p:spPr>
          <a:xfrm flipH="1">
            <a:off x="5413533" y="1444332"/>
            <a:ext cx="308880" cy="11426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타원 126"/>
          <p:cNvSpPr/>
          <p:nvPr/>
        </p:nvSpPr>
        <p:spPr>
          <a:xfrm>
            <a:off x="4167565" y="5110455"/>
            <a:ext cx="908491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문</a:t>
            </a:r>
            <a:r>
              <a:rPr lang="ko-KR" altLang="en-US" sz="1000" b="1" dirty="0"/>
              <a:t>의</a:t>
            </a:r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sp>
        <p:nvSpPr>
          <p:cNvPr id="129" name="타원 128"/>
          <p:cNvSpPr/>
          <p:nvPr/>
        </p:nvSpPr>
        <p:spPr>
          <a:xfrm>
            <a:off x="4167565" y="5542503"/>
            <a:ext cx="908491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후</a:t>
            </a:r>
            <a:r>
              <a:rPr lang="ko-KR" altLang="en-US" sz="1000" b="1" dirty="0"/>
              <a:t>기</a:t>
            </a:r>
            <a:r>
              <a:rPr lang="ko-KR" altLang="en-US" sz="1000" b="1" dirty="0" smtClean="0"/>
              <a:t>게시판</a:t>
            </a:r>
            <a:endParaRPr lang="ko-KR" altLang="en-US" sz="1000" b="1" dirty="0"/>
          </a:p>
        </p:txBody>
      </p:sp>
      <p:sp>
        <p:nvSpPr>
          <p:cNvPr id="131" name="타원 130"/>
          <p:cNvSpPr/>
          <p:nvPr/>
        </p:nvSpPr>
        <p:spPr>
          <a:xfrm>
            <a:off x="4167565" y="5974551"/>
            <a:ext cx="908491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스터디모집</a:t>
            </a:r>
            <a:endParaRPr lang="ko-KR" altLang="en-US" sz="1000" b="1" dirty="0"/>
          </a:p>
        </p:txBody>
      </p:sp>
      <p:sp>
        <p:nvSpPr>
          <p:cNvPr id="147" name="타원 146"/>
          <p:cNvSpPr/>
          <p:nvPr/>
        </p:nvSpPr>
        <p:spPr>
          <a:xfrm>
            <a:off x="3819515" y="3807498"/>
            <a:ext cx="756084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이전예약현황</a:t>
            </a:r>
            <a:endParaRPr lang="ko-KR" altLang="en-US" sz="1000" b="1" dirty="0"/>
          </a:p>
        </p:txBody>
      </p:sp>
      <p:sp>
        <p:nvSpPr>
          <p:cNvPr id="149" name="타원 148"/>
          <p:cNvSpPr/>
          <p:nvPr/>
        </p:nvSpPr>
        <p:spPr>
          <a:xfrm>
            <a:off x="4013970" y="3291940"/>
            <a:ext cx="980771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내그룹보</a:t>
            </a:r>
            <a:r>
              <a:rPr lang="ko-KR" altLang="en-US" sz="1000" b="1" dirty="0" err="1"/>
              <a:t>기</a:t>
            </a:r>
            <a:endParaRPr lang="ko-KR" altLang="en-US" sz="1000" b="1" dirty="0"/>
          </a:p>
        </p:txBody>
      </p:sp>
      <p:cxnSp>
        <p:nvCxnSpPr>
          <p:cNvPr id="154" name="직선 연결선 153"/>
          <p:cNvCxnSpPr>
            <a:endCxn id="127" idx="1"/>
          </p:cNvCxnSpPr>
          <p:nvPr/>
        </p:nvCxnSpPr>
        <p:spPr>
          <a:xfrm>
            <a:off x="1354513" y="3425701"/>
            <a:ext cx="2946097" cy="172248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연결선 158"/>
          <p:cNvCxnSpPr>
            <a:endCxn id="129" idx="1"/>
          </p:cNvCxnSpPr>
          <p:nvPr/>
        </p:nvCxnSpPr>
        <p:spPr>
          <a:xfrm>
            <a:off x="1354509" y="3425701"/>
            <a:ext cx="2946101" cy="215453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/>
          <p:cNvCxnSpPr>
            <a:endCxn id="131" idx="1"/>
          </p:cNvCxnSpPr>
          <p:nvPr/>
        </p:nvCxnSpPr>
        <p:spPr>
          <a:xfrm>
            <a:off x="1354513" y="3436172"/>
            <a:ext cx="2946097" cy="25761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>
            <a:stCxn id="45" idx="7"/>
            <a:endCxn id="149" idx="2"/>
          </p:cNvCxnSpPr>
          <p:nvPr/>
        </p:nvCxnSpPr>
        <p:spPr>
          <a:xfrm flipV="1">
            <a:off x="3633243" y="3420775"/>
            <a:ext cx="380727" cy="4596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>
            <a:stCxn id="45" idx="5"/>
            <a:endCxn id="147" idx="1"/>
          </p:cNvCxnSpPr>
          <p:nvPr/>
        </p:nvCxnSpPr>
        <p:spPr>
          <a:xfrm>
            <a:off x="3633243" y="3648934"/>
            <a:ext cx="296998" cy="19629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/>
          <p:cNvCxnSpPr>
            <a:stCxn id="45" idx="4"/>
            <a:endCxn id="58" idx="0"/>
          </p:cNvCxnSpPr>
          <p:nvPr/>
        </p:nvCxnSpPr>
        <p:spPr>
          <a:xfrm>
            <a:off x="3279153" y="3686669"/>
            <a:ext cx="50709" cy="20474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>
            <a:endCxn id="127" idx="6"/>
          </p:cNvCxnSpPr>
          <p:nvPr/>
        </p:nvCxnSpPr>
        <p:spPr>
          <a:xfrm flipH="1">
            <a:off x="5076056" y="3443755"/>
            <a:ext cx="3109775" cy="179553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endCxn id="129" idx="6"/>
          </p:cNvCxnSpPr>
          <p:nvPr/>
        </p:nvCxnSpPr>
        <p:spPr>
          <a:xfrm flipH="1">
            <a:off x="5076056" y="3425701"/>
            <a:ext cx="3088259" cy="224563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/>
          <p:cNvCxnSpPr>
            <a:endCxn id="131" idx="6"/>
          </p:cNvCxnSpPr>
          <p:nvPr/>
        </p:nvCxnSpPr>
        <p:spPr>
          <a:xfrm flipH="1">
            <a:off x="5076056" y="3436172"/>
            <a:ext cx="3088259" cy="26672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27" idx="5"/>
            <a:endCxn id="105" idx="0"/>
          </p:cNvCxnSpPr>
          <p:nvPr/>
        </p:nvCxnSpPr>
        <p:spPr>
          <a:xfrm>
            <a:off x="4943011" y="5330389"/>
            <a:ext cx="1340128" cy="57075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직선 화살표 연결선 193"/>
          <p:cNvCxnSpPr>
            <a:stCxn id="129" idx="5"/>
            <a:endCxn id="105" idx="1"/>
          </p:cNvCxnSpPr>
          <p:nvPr/>
        </p:nvCxnSpPr>
        <p:spPr>
          <a:xfrm>
            <a:off x="4943011" y="5762437"/>
            <a:ext cx="940253" cy="17643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31" idx="6"/>
            <a:endCxn id="105" idx="3"/>
          </p:cNvCxnSpPr>
          <p:nvPr/>
        </p:nvCxnSpPr>
        <p:spPr>
          <a:xfrm>
            <a:off x="5076056" y="6103386"/>
            <a:ext cx="807208" cy="17687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5220072" y="6186209"/>
            <a:ext cx="5305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12" name="직선 화살표 연결선 211"/>
          <p:cNvCxnSpPr>
            <a:stCxn id="55" idx="4"/>
            <a:endCxn id="105" idx="6"/>
          </p:cNvCxnSpPr>
          <p:nvPr/>
        </p:nvCxnSpPr>
        <p:spPr>
          <a:xfrm flipH="1">
            <a:off x="6848647" y="5347581"/>
            <a:ext cx="81554" cy="68239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5724128" y="5589240"/>
            <a:ext cx="5305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876256" y="5754161"/>
            <a:ext cx="5305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985622" y="5466129"/>
            <a:ext cx="5305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193534" y="5682153"/>
            <a:ext cx="5305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2691129" y="3768300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5168368" y="3847277"/>
            <a:ext cx="60272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5271665" y="1624070"/>
            <a:ext cx="5305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1" name="타원 230"/>
          <p:cNvSpPr/>
          <p:nvPr/>
        </p:nvSpPr>
        <p:spPr>
          <a:xfrm>
            <a:off x="4504350" y="2474849"/>
            <a:ext cx="1131016" cy="25766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작성</a:t>
            </a:r>
            <a:r>
              <a:rPr lang="en-US" altLang="ko-KR" sz="1000" b="1" dirty="0"/>
              <a:t>,</a:t>
            </a:r>
            <a:r>
              <a:rPr lang="ko-KR" altLang="en-US" sz="1000" b="1" dirty="0"/>
              <a:t>수정</a:t>
            </a:r>
            <a:r>
              <a:rPr lang="en-US" altLang="ko-KR" sz="1000" b="1" dirty="0" smtClean="0"/>
              <a:t>,</a:t>
            </a:r>
          </a:p>
          <a:p>
            <a:pPr algn="ctr"/>
            <a:r>
              <a:rPr lang="ko-KR" altLang="en-US" sz="1000" b="1" dirty="0" smtClean="0"/>
              <a:t>삭제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답변</a:t>
            </a:r>
          </a:p>
        </p:txBody>
      </p:sp>
      <p:cxnSp>
        <p:nvCxnSpPr>
          <p:cNvPr id="232" name="직선 화살표 연결선 231"/>
          <p:cNvCxnSpPr>
            <a:stCxn id="59" idx="1"/>
            <a:endCxn id="231" idx="7"/>
          </p:cNvCxnSpPr>
          <p:nvPr/>
        </p:nvCxnSpPr>
        <p:spPr>
          <a:xfrm flipH="1">
            <a:off x="5469733" y="2399422"/>
            <a:ext cx="344837" cy="113162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/>
          <p:cNvSpPr txBox="1"/>
          <p:nvPr/>
        </p:nvSpPr>
        <p:spPr>
          <a:xfrm>
            <a:off x="5204436" y="2270195"/>
            <a:ext cx="53059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&lt;&lt;extend&gt;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38" name="직선 화살표 연결선 237"/>
          <p:cNvCxnSpPr>
            <a:stCxn id="131" idx="2"/>
            <a:endCxn id="57" idx="6"/>
          </p:cNvCxnSpPr>
          <p:nvPr/>
        </p:nvCxnSpPr>
        <p:spPr>
          <a:xfrm flipH="1" flipV="1">
            <a:off x="3103208" y="5850655"/>
            <a:ext cx="1064357" cy="25273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3208484" y="6036752"/>
            <a:ext cx="5514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&lt;&lt;include&gt;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5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8. </a:t>
            </a:r>
            <a:r>
              <a:rPr lang="ko-KR" altLang="en-US" b="1" dirty="0" smtClean="0">
                <a:solidFill>
                  <a:srgbClr val="756B5F"/>
                </a:solidFill>
              </a:rPr>
              <a:t>클래스 다이어그램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87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화살표 연결선 27"/>
          <p:cNvCxnSpPr/>
          <p:nvPr/>
        </p:nvCxnSpPr>
        <p:spPr>
          <a:xfrm>
            <a:off x="771926" y="1774276"/>
            <a:ext cx="6393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236296" y="848208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스터디초대</a:t>
            </a:r>
            <a:endParaRPr lang="ko-KR" altLang="en-US" sz="1000" b="1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7596336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372200" y="848208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내 </a:t>
            </a:r>
            <a:r>
              <a:rPr lang="ko-KR" altLang="en-US" sz="1000" b="1" dirty="0" err="1"/>
              <a:t>스터디룸</a:t>
            </a:r>
            <a:endParaRPr lang="ko-KR" altLang="en-US" sz="1000" b="1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827584" y="1896429"/>
            <a:ext cx="67969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6448252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9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9.  </a:t>
            </a:r>
            <a:r>
              <a:rPr lang="ko-KR" altLang="en-US" b="1" dirty="0" smtClean="0">
                <a:solidFill>
                  <a:srgbClr val="756B5F"/>
                </a:solidFill>
              </a:rPr>
              <a:t>순차 다이어그램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528" y="848208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b="1" dirty="0" smtClean="0"/>
              <a:t>방문이용자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19214" y="848208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가입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083310" y="848208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54786" y="848208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방검</a:t>
            </a:r>
            <a:r>
              <a:rPr lang="ko-KR" altLang="en-US" sz="1000" b="1" dirty="0" err="1"/>
              <a:t>색</a:t>
            </a:r>
            <a:endParaRPr lang="ko-KR" altLang="en-US" sz="1000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4644008" y="848208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/>
              <a:t>쪽지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779912" y="848208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방예약</a:t>
            </a:r>
            <a:endParaRPr lang="ko-KR" altLang="en-US" sz="1000" b="1" dirty="0" smtClean="0"/>
          </a:p>
        </p:txBody>
      </p:sp>
      <p:cxnSp>
        <p:nvCxnSpPr>
          <p:cNvPr id="16" name="직선 연결선 15"/>
          <p:cNvCxnSpPr>
            <a:stCxn id="6" idx="2"/>
          </p:cNvCxnSpPr>
          <p:nvPr/>
        </p:nvCxnSpPr>
        <p:spPr>
          <a:xfrm>
            <a:off x="1579254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443350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14826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683568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139952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6732240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004048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868144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28919" y="1712304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sp>
        <p:nvSpPr>
          <p:cNvPr id="33" name="직사각형 32"/>
          <p:cNvSpPr/>
          <p:nvPr/>
        </p:nvSpPr>
        <p:spPr>
          <a:xfrm>
            <a:off x="1435238" y="1712304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593303" y="1432015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1. </a:t>
            </a:r>
            <a:r>
              <a:rPr lang="ko-KR" altLang="en-US" sz="900" dirty="0" smtClean="0"/>
              <a:t>회원정보입력</a:t>
            </a:r>
            <a:endParaRPr lang="ko-KR" altLang="en-US" sz="900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72936" y="2280159"/>
            <a:ext cx="159480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1561" y="1852567"/>
            <a:ext cx="10070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2. </a:t>
            </a:r>
            <a:r>
              <a:rPr lang="ko-KR" altLang="en-US" sz="900" dirty="0" smtClean="0"/>
              <a:t>회원정보확인</a:t>
            </a:r>
            <a:endParaRPr lang="ko-KR" altLang="en-US" sz="900" dirty="0"/>
          </a:p>
        </p:txBody>
      </p:sp>
      <p:sp>
        <p:nvSpPr>
          <p:cNvPr id="41" name="직사각형 40"/>
          <p:cNvSpPr/>
          <p:nvPr/>
        </p:nvSpPr>
        <p:spPr>
          <a:xfrm>
            <a:off x="539552" y="2216360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827584" y="2381641"/>
            <a:ext cx="161423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2299334" y="2216360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1338063" y="2044588"/>
            <a:ext cx="6607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3. </a:t>
            </a:r>
            <a:r>
              <a:rPr lang="ko-KR" altLang="en-US" sz="900" dirty="0" smtClean="0"/>
              <a:t>로그인</a:t>
            </a:r>
            <a:endParaRPr lang="ko-KR" alt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984895" y="2332620"/>
            <a:ext cx="12378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4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회원정보확인승인</a:t>
            </a:r>
            <a:endParaRPr lang="ko-KR" altLang="en-US" sz="900" dirty="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611840" y="2834956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39552" y="2771159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827864" y="2936440"/>
            <a:ext cx="2520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170810" y="2771159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1331640" y="2564904"/>
            <a:ext cx="12779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5. </a:t>
            </a:r>
            <a:r>
              <a:rPr lang="ko-KR" altLang="en-US" sz="900" dirty="0" err="1" smtClean="0"/>
              <a:t>스터디룸</a:t>
            </a:r>
            <a:r>
              <a:rPr lang="ko-KR" altLang="en-US" sz="900" dirty="0" smtClean="0"/>
              <a:t> 정보보기</a:t>
            </a:r>
            <a:endParaRPr lang="ko-KR" altLang="en-US" sz="900" dirty="0"/>
          </a:p>
        </p:txBody>
      </p:sp>
      <p:sp>
        <p:nvSpPr>
          <p:cNvPr id="54" name="TextBox 53"/>
          <p:cNvSpPr txBox="1"/>
          <p:nvPr/>
        </p:nvSpPr>
        <p:spPr>
          <a:xfrm>
            <a:off x="1219214" y="2889104"/>
            <a:ext cx="1317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6. </a:t>
            </a:r>
            <a:r>
              <a:rPr lang="ko-KR" altLang="en-US" sz="900" dirty="0" err="1" smtClean="0"/>
              <a:t>스터디룸</a:t>
            </a:r>
            <a:r>
              <a:rPr lang="ko-KR" altLang="en-US" sz="900" dirty="0" smtClean="0"/>
              <a:t> 정보 확인</a:t>
            </a:r>
            <a:endParaRPr lang="ko-KR" altLang="en-US" sz="900" dirty="0"/>
          </a:p>
        </p:txBody>
      </p:sp>
      <p:cxnSp>
        <p:nvCxnSpPr>
          <p:cNvPr id="57" name="직선 화살표 연결선 56"/>
          <p:cNvCxnSpPr>
            <a:endCxn id="60" idx="1"/>
          </p:cNvCxnSpPr>
          <p:nvPr/>
        </p:nvCxnSpPr>
        <p:spPr>
          <a:xfrm>
            <a:off x="2411760" y="3314432"/>
            <a:ext cx="1584176" cy="49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312148" y="3211332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2607324" y="3376615"/>
            <a:ext cx="153262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995936" y="3211332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2356504" y="3812042"/>
            <a:ext cx="2503528" cy="59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299334" y="3740537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cxnSp>
        <p:nvCxnSpPr>
          <p:cNvPr id="66" name="직선 화살표 연결선 65"/>
          <p:cNvCxnSpPr/>
          <p:nvPr/>
        </p:nvCxnSpPr>
        <p:spPr>
          <a:xfrm flipH="1">
            <a:off x="2621400" y="3919505"/>
            <a:ext cx="231064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4860032" y="3754223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sp>
        <p:nvSpPr>
          <p:cNvPr id="68" name="TextBox 67"/>
          <p:cNvSpPr txBox="1"/>
          <p:nvPr/>
        </p:nvSpPr>
        <p:spPr>
          <a:xfrm>
            <a:off x="3069411" y="3532256"/>
            <a:ext cx="14991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9. </a:t>
            </a:r>
            <a:r>
              <a:rPr lang="ko-KR" altLang="en-US" sz="900" dirty="0" smtClean="0"/>
              <a:t>쪽지 보내기</a:t>
            </a:r>
            <a:r>
              <a:rPr lang="en-US" altLang="ko-KR" sz="900" dirty="0" smtClean="0"/>
              <a:t>, </a:t>
            </a:r>
            <a:r>
              <a:rPr lang="ko-KR" altLang="en-US" sz="900" dirty="0" smtClean="0"/>
              <a:t>쪽지 확인</a:t>
            </a:r>
            <a:endParaRPr lang="ko-KR" altLang="en-US" sz="900" dirty="0"/>
          </a:p>
        </p:txBody>
      </p:sp>
      <p:sp>
        <p:nvSpPr>
          <p:cNvPr id="69" name="TextBox 68"/>
          <p:cNvSpPr txBox="1"/>
          <p:nvPr/>
        </p:nvSpPr>
        <p:spPr>
          <a:xfrm>
            <a:off x="3020862" y="3889309"/>
            <a:ext cx="1335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10. </a:t>
            </a:r>
            <a:r>
              <a:rPr lang="ko-KR" altLang="en-US" sz="900" dirty="0" smtClean="0"/>
              <a:t>쪽지 송수신확인</a:t>
            </a:r>
            <a:endParaRPr lang="ko-KR" altLang="en-US" sz="900" dirty="0"/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2621680" y="4368391"/>
            <a:ext cx="31024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2299334" y="4292420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cxnSp>
        <p:nvCxnSpPr>
          <p:cNvPr id="74" name="직선 화살표 연결선 73"/>
          <p:cNvCxnSpPr/>
          <p:nvPr/>
        </p:nvCxnSpPr>
        <p:spPr>
          <a:xfrm flipH="1">
            <a:off x="2626626" y="4465373"/>
            <a:ext cx="3097502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5724128" y="4304592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sp>
        <p:nvSpPr>
          <p:cNvPr id="76" name="TextBox 75"/>
          <p:cNvSpPr txBox="1"/>
          <p:nvPr/>
        </p:nvSpPr>
        <p:spPr>
          <a:xfrm>
            <a:off x="3347864" y="4126769"/>
            <a:ext cx="1111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11. </a:t>
            </a:r>
            <a:r>
              <a:rPr lang="ko-KR" altLang="en-US" sz="900" dirty="0" err="1" smtClean="0"/>
              <a:t>스터디원</a:t>
            </a:r>
            <a:r>
              <a:rPr lang="ko-KR" altLang="en-US" sz="900" dirty="0" smtClean="0"/>
              <a:t> 모집</a:t>
            </a:r>
            <a:endParaRPr lang="ko-KR" altLang="en-US" sz="900" dirty="0"/>
          </a:p>
        </p:txBody>
      </p:sp>
      <p:sp>
        <p:nvSpPr>
          <p:cNvPr id="77" name="TextBox 76"/>
          <p:cNvSpPr txBox="1"/>
          <p:nvPr/>
        </p:nvSpPr>
        <p:spPr>
          <a:xfrm>
            <a:off x="3347864" y="4465373"/>
            <a:ext cx="17449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12. </a:t>
            </a:r>
            <a:r>
              <a:rPr lang="ko-KR" altLang="en-US" sz="900" dirty="0" err="1"/>
              <a:t>스터디원</a:t>
            </a:r>
            <a:r>
              <a:rPr lang="ko-KR" altLang="en-US" sz="900" dirty="0"/>
              <a:t> </a:t>
            </a:r>
            <a:r>
              <a:rPr lang="ko-KR" altLang="en-US" sz="900" dirty="0" smtClean="0"/>
              <a:t>모집확인</a:t>
            </a:r>
            <a:endParaRPr lang="ko-KR" alt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2771800" y="3068839"/>
            <a:ext cx="1047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7</a:t>
            </a:r>
            <a:r>
              <a:rPr lang="en-US" altLang="ko-KR" sz="900" dirty="0" smtClean="0"/>
              <a:t>. </a:t>
            </a:r>
            <a:r>
              <a:rPr lang="ko-KR" altLang="en-US" sz="900" dirty="0" err="1" smtClean="0"/>
              <a:t>스터디룸</a:t>
            </a:r>
            <a:r>
              <a:rPr lang="ko-KR" altLang="en-US" sz="900" dirty="0" smtClean="0"/>
              <a:t> 예약</a:t>
            </a:r>
            <a:endParaRPr lang="ko-KR" alt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2718022" y="3313245"/>
            <a:ext cx="12779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8. </a:t>
            </a:r>
            <a:r>
              <a:rPr lang="ko-KR" altLang="en-US" sz="900" dirty="0" err="1"/>
              <a:t>스터디룸</a:t>
            </a:r>
            <a:r>
              <a:rPr lang="ko-KR" altLang="en-US" sz="900" dirty="0"/>
              <a:t> 예약확인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6012160" y="5429260"/>
            <a:ext cx="141974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5724128" y="5368957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6012160" y="5530744"/>
            <a:ext cx="1403584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7452320" y="5349213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sp>
        <p:nvSpPr>
          <p:cNvPr id="87" name="TextBox 86"/>
          <p:cNvSpPr txBox="1"/>
          <p:nvPr/>
        </p:nvSpPr>
        <p:spPr>
          <a:xfrm>
            <a:off x="6208578" y="5136359"/>
            <a:ext cx="9557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15. </a:t>
            </a:r>
            <a:r>
              <a:rPr lang="ko-KR" altLang="en-US" sz="900" dirty="0" err="1" smtClean="0"/>
              <a:t>스터디초대</a:t>
            </a:r>
            <a:endParaRPr lang="ko-KR" altLang="en-US" sz="900" dirty="0"/>
          </a:p>
        </p:txBody>
      </p:sp>
      <p:sp>
        <p:nvSpPr>
          <p:cNvPr id="88" name="TextBox 87"/>
          <p:cNvSpPr txBox="1"/>
          <p:nvPr/>
        </p:nvSpPr>
        <p:spPr>
          <a:xfrm>
            <a:off x="6228185" y="5521491"/>
            <a:ext cx="8402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16. </a:t>
            </a:r>
            <a:r>
              <a:rPr lang="ko-KR" altLang="en-US" sz="900" dirty="0" smtClean="0"/>
              <a:t>초대확인</a:t>
            </a:r>
            <a:endParaRPr lang="ko-KR" altLang="en-US" sz="900" dirty="0"/>
          </a:p>
        </p:txBody>
      </p:sp>
      <p:cxnSp>
        <p:nvCxnSpPr>
          <p:cNvPr id="89" name="직선 화살표 연결선 88"/>
          <p:cNvCxnSpPr/>
          <p:nvPr/>
        </p:nvCxnSpPr>
        <p:spPr>
          <a:xfrm flipV="1">
            <a:off x="2626626" y="5938402"/>
            <a:ext cx="5689790" cy="120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>
            <a:off x="2626627" y="6034412"/>
            <a:ext cx="5689791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699792" y="153509"/>
            <a:ext cx="2880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756B5F"/>
                </a:solidFill>
              </a:rPr>
              <a:t>(user mode sequence diagram)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cxnSp>
        <p:nvCxnSpPr>
          <p:cNvPr id="14" name="구부러진 연결선 13"/>
          <p:cNvCxnSpPr>
            <a:stCxn id="33" idx="0"/>
            <a:endCxn id="79" idx="3"/>
          </p:cNvCxnSpPr>
          <p:nvPr/>
        </p:nvCxnSpPr>
        <p:spPr>
          <a:xfrm rot="16200000" flipH="1">
            <a:off x="1669264" y="1622293"/>
            <a:ext cx="108012" cy="288032"/>
          </a:xfrm>
          <a:prstGeom prst="curvedConnector4">
            <a:avLst>
              <a:gd name="adj1" fmla="val -88979"/>
              <a:gd name="adj2" fmla="val 179366"/>
            </a:avLst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534344" y="1369987"/>
            <a:ext cx="938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1.1 id</a:t>
            </a:r>
            <a:r>
              <a:rPr lang="ko-KR" altLang="en-US" sz="900" dirty="0" smtClean="0"/>
              <a:t>중복체크</a:t>
            </a:r>
            <a:endParaRPr lang="ko-KR" altLang="en-US" sz="900" dirty="0"/>
          </a:p>
        </p:txBody>
      </p:sp>
      <p:sp>
        <p:nvSpPr>
          <p:cNvPr id="79" name="직사각형 78"/>
          <p:cNvSpPr/>
          <p:nvPr/>
        </p:nvSpPr>
        <p:spPr>
          <a:xfrm>
            <a:off x="1579254" y="1744203"/>
            <a:ext cx="288032" cy="15222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sp>
        <p:nvSpPr>
          <p:cNvPr id="80" name="직사각형 79"/>
          <p:cNvSpPr/>
          <p:nvPr/>
        </p:nvSpPr>
        <p:spPr>
          <a:xfrm>
            <a:off x="5508104" y="836712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/>
              <a:t>스터디모집</a:t>
            </a:r>
            <a:endParaRPr lang="ko-KR" altLang="en-US" sz="1000" b="1" dirty="0"/>
          </a:p>
        </p:txBody>
      </p:sp>
      <p:sp>
        <p:nvSpPr>
          <p:cNvPr id="106" name="직사각형 105"/>
          <p:cNvSpPr/>
          <p:nvPr/>
        </p:nvSpPr>
        <p:spPr>
          <a:xfrm>
            <a:off x="8100392" y="848208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게시판</a:t>
            </a:r>
          </a:p>
        </p:txBody>
      </p:sp>
      <p:cxnSp>
        <p:nvCxnSpPr>
          <p:cNvPr id="107" name="직선 연결선 106"/>
          <p:cNvCxnSpPr/>
          <p:nvPr/>
        </p:nvCxnSpPr>
        <p:spPr>
          <a:xfrm>
            <a:off x="8460432" y="1352265"/>
            <a:ext cx="0" cy="4824536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8316416" y="5842391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123" name="직선 화살표 연결선 122"/>
          <p:cNvCxnSpPr>
            <a:endCxn id="125" idx="1"/>
          </p:cNvCxnSpPr>
          <p:nvPr/>
        </p:nvCxnSpPr>
        <p:spPr>
          <a:xfrm>
            <a:off x="4068224" y="4869161"/>
            <a:ext cx="2508638" cy="120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3995936" y="4823735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25" name="직사각형 124"/>
          <p:cNvSpPr/>
          <p:nvPr/>
        </p:nvSpPr>
        <p:spPr>
          <a:xfrm>
            <a:off x="6576862" y="4773149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26" name="TextBox 125"/>
          <p:cNvSpPr txBox="1"/>
          <p:nvPr/>
        </p:nvSpPr>
        <p:spPr>
          <a:xfrm>
            <a:off x="4716016" y="4606823"/>
            <a:ext cx="1111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13. </a:t>
            </a:r>
            <a:r>
              <a:rPr lang="ko-KR" altLang="en-US" sz="900" dirty="0" smtClean="0"/>
              <a:t>예약이력 확인</a:t>
            </a:r>
            <a:endParaRPr lang="ko-KR" altLang="en-US" sz="900" dirty="0"/>
          </a:p>
        </p:txBody>
      </p:sp>
      <p:sp>
        <p:nvSpPr>
          <p:cNvPr id="127" name="TextBox 126"/>
          <p:cNvSpPr txBox="1"/>
          <p:nvPr/>
        </p:nvSpPr>
        <p:spPr>
          <a:xfrm>
            <a:off x="4716016" y="4945427"/>
            <a:ext cx="17449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14. </a:t>
            </a:r>
            <a:r>
              <a:rPr lang="ko-KR" altLang="en-US" sz="900" dirty="0" smtClean="0"/>
              <a:t>내 </a:t>
            </a:r>
            <a:r>
              <a:rPr lang="ko-KR" altLang="en-US" sz="900" dirty="0" err="1" smtClean="0"/>
              <a:t>스터디룸확인</a:t>
            </a:r>
            <a:endParaRPr lang="ko-KR" altLang="en-US" sz="900" dirty="0"/>
          </a:p>
        </p:txBody>
      </p:sp>
      <p:cxnSp>
        <p:nvCxnSpPr>
          <p:cNvPr id="128" name="직선 화살표 연결선 127"/>
          <p:cNvCxnSpPr/>
          <p:nvPr/>
        </p:nvCxnSpPr>
        <p:spPr>
          <a:xfrm flipH="1">
            <a:off x="4283968" y="4965171"/>
            <a:ext cx="223196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2300609" y="5901275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900" b="1" dirty="0" smtClean="0"/>
          </a:p>
        </p:txBody>
      </p:sp>
      <p:sp>
        <p:nvSpPr>
          <p:cNvPr id="145" name="TextBox 144"/>
          <p:cNvSpPr txBox="1"/>
          <p:nvPr/>
        </p:nvSpPr>
        <p:spPr>
          <a:xfrm>
            <a:off x="3707905" y="5688503"/>
            <a:ext cx="23855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17. </a:t>
            </a:r>
            <a:r>
              <a:rPr lang="ko-KR" altLang="en-US" sz="900" dirty="0" err="1" smtClean="0"/>
              <a:t>글작성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/ </a:t>
            </a:r>
            <a:r>
              <a:rPr lang="ko-KR" altLang="en-US" sz="900" dirty="0" err="1" smtClean="0"/>
              <a:t>글수정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/ </a:t>
            </a:r>
            <a:r>
              <a:rPr lang="ko-KR" altLang="en-US" sz="900" dirty="0" err="1" smtClean="0"/>
              <a:t>댓글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/ </a:t>
            </a:r>
            <a:r>
              <a:rPr lang="ko-KR" altLang="en-US" sz="900" dirty="0" err="1"/>
              <a:t>댓</a:t>
            </a:r>
            <a:r>
              <a:rPr lang="ko-KR" altLang="en-US" sz="900" dirty="0" err="1" smtClean="0"/>
              <a:t>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/ </a:t>
            </a:r>
            <a:r>
              <a:rPr lang="ko-KR" altLang="en-US" sz="900" dirty="0" err="1" smtClean="0"/>
              <a:t>글삭제</a:t>
            </a:r>
            <a:endParaRPr lang="ko-KR" altLang="en-US" sz="900" dirty="0"/>
          </a:p>
        </p:txBody>
      </p:sp>
      <p:sp>
        <p:nvSpPr>
          <p:cNvPr id="146" name="TextBox 145"/>
          <p:cNvSpPr txBox="1"/>
          <p:nvPr/>
        </p:nvSpPr>
        <p:spPr>
          <a:xfrm>
            <a:off x="3707904" y="6001544"/>
            <a:ext cx="3024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18. </a:t>
            </a:r>
            <a:r>
              <a:rPr lang="ko-KR" altLang="en-US" sz="900" dirty="0" err="1" smtClean="0"/>
              <a:t>글작성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/ </a:t>
            </a:r>
            <a:r>
              <a:rPr lang="ko-KR" altLang="en-US" sz="900" dirty="0" err="1" smtClean="0"/>
              <a:t>글수정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/ </a:t>
            </a:r>
            <a:r>
              <a:rPr lang="ko-KR" altLang="en-US" sz="900" dirty="0" err="1" smtClean="0"/>
              <a:t>댓글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/ </a:t>
            </a:r>
            <a:r>
              <a:rPr lang="ko-KR" altLang="en-US" sz="900" dirty="0" err="1"/>
              <a:t>댓</a:t>
            </a:r>
            <a:r>
              <a:rPr lang="ko-KR" altLang="en-US" sz="900" dirty="0" err="1" smtClean="0"/>
              <a:t>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/ </a:t>
            </a:r>
            <a:r>
              <a:rPr lang="ko-KR" altLang="en-US" sz="900" dirty="0" err="1" smtClean="0"/>
              <a:t>글삭제</a:t>
            </a:r>
            <a:r>
              <a:rPr lang="ko-KR" altLang="en-US" sz="900" dirty="0" smtClean="0"/>
              <a:t> 확인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1991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902896" y="6448252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99792" y="153509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756B5F"/>
                </a:solidFill>
              </a:rPr>
              <a:t>(admin mode sequence diagram)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9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9.  </a:t>
            </a:r>
            <a:r>
              <a:rPr lang="ko-KR" altLang="en-US" b="1" dirty="0" smtClean="0">
                <a:solidFill>
                  <a:srgbClr val="756B5F"/>
                </a:solidFill>
              </a:rPr>
              <a:t>순차 다이어그램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1958724" y="2149441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475656" y="1101221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관리자</a:t>
            </a:r>
            <a:endParaRPr lang="en-US" altLang="ko-KR" sz="1000" b="1" dirty="0" smtClean="0"/>
          </a:p>
          <a:p>
            <a:pPr algn="ctr"/>
            <a:r>
              <a:rPr lang="en-US" altLang="ko-KR" sz="1000" b="1" dirty="0" smtClean="0"/>
              <a:t>(</a:t>
            </a:r>
            <a:r>
              <a:rPr lang="ko-KR" altLang="en-US" sz="1000" b="1" dirty="0" smtClean="0"/>
              <a:t>사서</a:t>
            </a:r>
            <a:r>
              <a:rPr lang="en-US" altLang="ko-KR" sz="1000" b="1" dirty="0" smtClean="0"/>
              <a:t>)</a:t>
            </a:r>
            <a:endParaRPr lang="ko-KR" altLang="en-US" sz="1000" b="1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555776" y="1101221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로그인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35895" y="1101221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err="1" smtClean="0"/>
              <a:t>방등록</a:t>
            </a:r>
            <a:endParaRPr lang="ko-KR" altLang="en-US" sz="1000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716016" y="1101221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회원관리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48264" y="1101221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게시판관리</a:t>
            </a:r>
          </a:p>
        </p:txBody>
      </p:sp>
      <p:cxnSp>
        <p:nvCxnSpPr>
          <p:cNvPr id="16" name="직선 연결선 15"/>
          <p:cNvCxnSpPr>
            <a:stCxn id="6" idx="2"/>
          </p:cNvCxnSpPr>
          <p:nvPr/>
        </p:nvCxnSpPr>
        <p:spPr>
          <a:xfrm>
            <a:off x="2915815" y="1605277"/>
            <a:ext cx="0" cy="4320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995935" y="1605277"/>
            <a:ext cx="0" cy="4320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076057" y="1605277"/>
            <a:ext cx="0" cy="4320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835696" y="1605277"/>
            <a:ext cx="0" cy="4320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7308304" y="1605277"/>
            <a:ext cx="0" cy="4320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1681048" y="1965318"/>
            <a:ext cx="268607" cy="2671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1960868" y="2079136"/>
            <a:ext cx="79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771799" y="1965317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1986136" y="1829682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1969078" y="3039416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07705" y="2109334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관리자승</a:t>
            </a:r>
            <a:r>
              <a:rPr lang="ko-KR" altLang="en-US" sz="1000" dirty="0"/>
              <a:t>인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949654" y="3140900"/>
            <a:ext cx="1872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851920" y="2975619"/>
            <a:ext cx="288032" cy="2160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2195736" y="2756926"/>
            <a:ext cx="1451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3. </a:t>
            </a:r>
            <a:r>
              <a:rPr lang="ko-KR" altLang="en-US" sz="1000" dirty="0" err="1" smtClean="0"/>
              <a:t>스터디룸</a:t>
            </a:r>
            <a:r>
              <a:rPr lang="ko-KR" altLang="en-US" sz="1000" dirty="0" smtClean="0"/>
              <a:t> 등록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2123728" y="3089441"/>
            <a:ext cx="1861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4</a:t>
            </a:r>
            <a:r>
              <a:rPr lang="en-US" altLang="ko-KR" sz="1000" dirty="0" smtClean="0"/>
              <a:t>. </a:t>
            </a:r>
            <a:r>
              <a:rPr lang="ko-KR" altLang="en-US" sz="1000" dirty="0" err="1"/>
              <a:t>스터디룸</a:t>
            </a:r>
            <a:r>
              <a:rPr lang="ko-KR" altLang="en-US" sz="1000" dirty="0"/>
              <a:t> 등록</a:t>
            </a:r>
            <a:r>
              <a:rPr lang="en-US" altLang="ko-KR" sz="1000" dirty="0"/>
              <a:t>/</a:t>
            </a:r>
            <a:r>
              <a:rPr lang="ko-KR" altLang="en-US" sz="1000" dirty="0" smtClean="0"/>
              <a:t>삭제 확인</a:t>
            </a:r>
            <a:endParaRPr lang="ko-KR" altLang="en-US" sz="1000" dirty="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005407" y="4004296"/>
            <a:ext cx="291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1985983" y="4105780"/>
            <a:ext cx="2916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932041" y="3940498"/>
            <a:ext cx="288032" cy="2160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2843808" y="3717033"/>
            <a:ext cx="18742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5. </a:t>
            </a:r>
            <a:r>
              <a:rPr lang="ko-KR" altLang="en-US" sz="1000" dirty="0" smtClean="0"/>
              <a:t>회원 조회 및 회원블랙처리</a:t>
            </a:r>
            <a:endParaRPr lang="ko-KR" altLang="en-US" sz="1000" dirty="0"/>
          </a:p>
        </p:txBody>
      </p:sp>
      <p:sp>
        <p:nvSpPr>
          <p:cNvPr id="54" name="TextBox 53"/>
          <p:cNvSpPr txBox="1"/>
          <p:nvPr/>
        </p:nvSpPr>
        <p:spPr>
          <a:xfrm>
            <a:off x="2879798" y="4075585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6. </a:t>
            </a:r>
            <a:r>
              <a:rPr lang="ko-KR" altLang="en-US" sz="1000" dirty="0" smtClean="0"/>
              <a:t>회원 목록 확인</a:t>
            </a:r>
            <a:endParaRPr lang="ko-KR" altLang="en-US" sz="1000" dirty="0"/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1979784" y="4869160"/>
            <a:ext cx="3996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>
            <a:off x="1979712" y="4938728"/>
            <a:ext cx="3996000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7164289" y="5517231"/>
            <a:ext cx="288032" cy="2160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61" name="TextBox 60"/>
          <p:cNvSpPr txBox="1"/>
          <p:nvPr/>
        </p:nvSpPr>
        <p:spPr>
          <a:xfrm>
            <a:off x="3347865" y="4550931"/>
            <a:ext cx="18036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7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관리자 등록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리스트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삭제</a:t>
            </a:r>
            <a:endParaRPr lang="ko-KR" alt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3563888" y="4941168"/>
            <a:ext cx="13163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8. </a:t>
            </a:r>
            <a:r>
              <a:rPr lang="ko-KR" altLang="en-US" sz="1000" dirty="0" smtClean="0"/>
              <a:t>관리자 목록 확인</a:t>
            </a:r>
            <a:endParaRPr lang="ko-KR" altLang="en-US" sz="1000" dirty="0"/>
          </a:p>
        </p:txBody>
      </p:sp>
      <p:sp>
        <p:nvSpPr>
          <p:cNvPr id="70" name="직사각형 69"/>
          <p:cNvSpPr/>
          <p:nvPr/>
        </p:nvSpPr>
        <p:spPr>
          <a:xfrm>
            <a:off x="1670692" y="4792894"/>
            <a:ext cx="288032" cy="2160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71" name="직사각형 70"/>
          <p:cNvSpPr/>
          <p:nvPr/>
        </p:nvSpPr>
        <p:spPr>
          <a:xfrm>
            <a:off x="1672836" y="3935741"/>
            <a:ext cx="288032" cy="2160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73" name="직사각형 72"/>
          <p:cNvSpPr/>
          <p:nvPr/>
        </p:nvSpPr>
        <p:spPr>
          <a:xfrm>
            <a:off x="1648380" y="2981428"/>
            <a:ext cx="288032" cy="2160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5796136" y="1102776"/>
            <a:ext cx="720080" cy="50405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b="1" dirty="0" smtClean="0"/>
              <a:t>관리자관</a:t>
            </a:r>
            <a:r>
              <a:rPr lang="ko-KR" altLang="en-US" sz="1000" b="1" dirty="0"/>
              <a:t>리</a:t>
            </a:r>
            <a:endParaRPr lang="ko-KR" altLang="en-US" sz="1000" b="1" dirty="0" smtClean="0"/>
          </a:p>
        </p:txBody>
      </p:sp>
      <p:cxnSp>
        <p:nvCxnSpPr>
          <p:cNvPr id="41" name="직선 연결선 40"/>
          <p:cNvCxnSpPr/>
          <p:nvPr/>
        </p:nvCxnSpPr>
        <p:spPr>
          <a:xfrm>
            <a:off x="6156176" y="1606832"/>
            <a:ext cx="0" cy="4320000"/>
          </a:xfrm>
          <a:prstGeom prst="line">
            <a:avLst/>
          </a:prstGeom>
          <a:ln w="25400">
            <a:solidFill>
              <a:srgbClr val="756B5F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012161" y="4775003"/>
            <a:ext cx="288032" cy="2160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46" name="직사각형 45"/>
          <p:cNvSpPr/>
          <p:nvPr/>
        </p:nvSpPr>
        <p:spPr>
          <a:xfrm>
            <a:off x="1661623" y="5517231"/>
            <a:ext cx="288032" cy="2160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 smtClean="0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960868" y="5589240"/>
            <a:ext cx="518457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1979712" y="5661248"/>
            <a:ext cx="511256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347864" y="5343019"/>
            <a:ext cx="2656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9</a:t>
            </a:r>
            <a:r>
              <a:rPr lang="en-US" altLang="ko-KR" sz="1000" dirty="0" smtClean="0"/>
              <a:t>. </a:t>
            </a:r>
            <a:r>
              <a:rPr lang="ko-KR" altLang="en-US" sz="1000" dirty="0" err="1"/>
              <a:t>글작성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글수정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답글</a:t>
            </a:r>
            <a:r>
              <a:rPr lang="ko-KR" altLang="en-US" sz="1000" dirty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err="1" smtClean="0"/>
              <a:t>글삭제</a:t>
            </a:r>
            <a:endParaRPr lang="ko-KR" alt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3203848" y="5703059"/>
            <a:ext cx="2932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10. </a:t>
            </a:r>
            <a:r>
              <a:rPr lang="ko-KR" altLang="en-US" sz="1000" dirty="0" err="1"/>
              <a:t>글작성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글수정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댓글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답글</a:t>
            </a:r>
            <a:r>
              <a:rPr lang="ko-KR" altLang="en-US" sz="1000" dirty="0"/>
              <a:t> </a:t>
            </a:r>
            <a:r>
              <a:rPr lang="en-US" altLang="ko-KR" sz="1000" dirty="0"/>
              <a:t>/ </a:t>
            </a:r>
            <a:r>
              <a:rPr lang="ko-KR" altLang="en-US" sz="1000" dirty="0" err="1"/>
              <a:t>글삭제</a:t>
            </a:r>
            <a:r>
              <a:rPr lang="ko-KR" altLang="en-US" sz="1000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147959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/>
          <p:cNvSpPr/>
          <p:nvPr/>
        </p:nvSpPr>
        <p:spPr>
          <a:xfrm>
            <a:off x="179512" y="620688"/>
            <a:ext cx="8784976" cy="5544616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tile tx="0" ty="0" sx="100000" sy="100000" flip="none" algn="tl"/>
          </a:blip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89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10.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기능 </a:t>
            </a:r>
            <a:r>
              <a:rPr lang="en-US" altLang="ko-KR" b="1" dirty="0" smtClean="0">
                <a:solidFill>
                  <a:srgbClr val="756B5F"/>
                </a:solidFill>
              </a:rPr>
              <a:t>DFD – </a:t>
            </a:r>
            <a:r>
              <a:rPr lang="ko-KR" altLang="en-US" b="1" dirty="0" err="1" smtClean="0">
                <a:solidFill>
                  <a:srgbClr val="756B5F"/>
                </a:solidFill>
              </a:rPr>
              <a:t>스터디룸</a:t>
            </a:r>
            <a:r>
              <a:rPr lang="ko-KR" altLang="en-US" b="1" dirty="0" smtClean="0">
                <a:solidFill>
                  <a:srgbClr val="756B5F"/>
                </a:solidFill>
              </a:rPr>
              <a:t> 예약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9552" y="3219173"/>
            <a:ext cx="108012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6446" y="3246045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 smtClean="0"/>
              <a:t>메인</a:t>
            </a:r>
            <a:endParaRPr lang="ko-KR" altLang="en-US" sz="1500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1835696" y="3356992"/>
            <a:ext cx="792088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2813159" y="3114259"/>
            <a:ext cx="648072" cy="641875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14381" y="303876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2906718" y="3316285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예약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461231" y="3972842"/>
            <a:ext cx="1604315" cy="107428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5330944" y="1700808"/>
            <a:ext cx="9904" cy="1152128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85225" y="4613066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이용자 정보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이름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날자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6" name="직사각형 15"/>
          <p:cNvSpPr/>
          <p:nvPr/>
        </p:nvSpPr>
        <p:spPr>
          <a:xfrm>
            <a:off x="5292080" y="5373216"/>
            <a:ext cx="108012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2080" y="545573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예약내역화면</a:t>
            </a:r>
            <a:endParaRPr lang="ko-KR" altLang="en-US" sz="1200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3707904" y="3435197"/>
            <a:ext cx="936104" cy="4198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860032" y="3214687"/>
            <a:ext cx="108012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60032" y="329410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예약선택화면</a:t>
            </a:r>
            <a:endParaRPr lang="ko-KR" altLang="en-US" sz="1200" dirty="0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5481740" y="1772816"/>
            <a:ext cx="0" cy="108012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62504" y="230881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룸 정보</a:t>
            </a:r>
            <a:endParaRPr lang="en-US" altLang="ko-KR" sz="1000" dirty="0" smtClean="0"/>
          </a:p>
          <a:p>
            <a:r>
              <a:rPr lang="ko-KR" altLang="en-US" sz="1000" dirty="0" smtClean="0"/>
              <a:t>추가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삭제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수정</a:t>
            </a:r>
            <a:endParaRPr lang="ko-KR" altLang="en-US" sz="1000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228184" y="3501008"/>
            <a:ext cx="936104" cy="4198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390822" y="3214687"/>
            <a:ext cx="108012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98208" y="329410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예약확인화면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3605194" y="3619984"/>
            <a:ext cx="10887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룸 정보 확인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중복 예약상태</a:t>
            </a:r>
            <a:r>
              <a:rPr lang="en-US" altLang="ko-KR" sz="1000" dirty="0" smtClean="0"/>
              <a:t>,</a:t>
            </a:r>
          </a:p>
          <a:p>
            <a:r>
              <a:rPr lang="ko-KR" altLang="en-US" sz="1000" dirty="0" smtClean="0"/>
              <a:t>사용 가능 시간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6145444" y="3651221"/>
            <a:ext cx="12682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룸 선택</a:t>
            </a:r>
            <a:endParaRPr lang="en-US" altLang="ko-KR" sz="1000" dirty="0" smtClean="0"/>
          </a:p>
          <a:p>
            <a:r>
              <a:rPr lang="en-US" altLang="ko-KR" sz="1000" dirty="0" smtClean="0"/>
              <a:t>(</a:t>
            </a:r>
            <a:r>
              <a:rPr lang="ko-KR" altLang="en-US" sz="1000" dirty="0" smtClean="0"/>
              <a:t>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사용시간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금액</a:t>
            </a:r>
            <a:endParaRPr lang="en-US" altLang="ko-KR" sz="1000" dirty="0" smtClean="0"/>
          </a:p>
          <a:p>
            <a:r>
              <a:rPr lang="ko-KR" altLang="en-US" sz="1000" dirty="0" smtClean="0"/>
              <a:t>날짜</a:t>
            </a:r>
            <a:r>
              <a:rPr lang="en-US" altLang="ko-KR" sz="1000" dirty="0" smtClean="0"/>
              <a:t>)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6735231" y="3889896"/>
            <a:ext cx="795053" cy="1218462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6196654" y="3352794"/>
            <a:ext cx="936104" cy="4198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>
            <a:off x="3821218" y="1844824"/>
            <a:ext cx="750782" cy="936104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2885022" y="1268760"/>
            <a:ext cx="1830994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1499841" y="1052736"/>
            <a:ext cx="108012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1835696" y="3501008"/>
            <a:ext cx="765228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4989508" y="764704"/>
            <a:ext cx="734620" cy="824994"/>
          </a:xfrm>
          <a:prstGeom prst="ellipse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065546" y="1001748"/>
            <a:ext cx="614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룸 정보</a:t>
            </a:r>
            <a:endParaRPr lang="en-US" altLang="ko-KR" sz="1000" dirty="0" smtClean="0">
              <a:solidFill>
                <a:schemeClr val="bg1"/>
              </a:solidFill>
            </a:endParaRPr>
          </a:p>
          <a:p>
            <a:r>
              <a:rPr lang="ko-KR" altLang="en-US" sz="1000" dirty="0" smtClean="0">
                <a:solidFill>
                  <a:schemeClr val="bg1"/>
                </a:solidFill>
              </a:rPr>
              <a:t> 수정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59629" y="114564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전체예약내역</a:t>
            </a:r>
            <a:endParaRPr lang="ko-KR" altLang="en-US" sz="1000" dirty="0"/>
          </a:p>
        </p:txBody>
      </p:sp>
      <p:sp>
        <p:nvSpPr>
          <p:cNvPr id="57" name="TextBox 56"/>
          <p:cNvSpPr txBox="1"/>
          <p:nvPr/>
        </p:nvSpPr>
        <p:spPr>
          <a:xfrm>
            <a:off x="7092280" y="4592329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회원아이디</a:t>
            </a:r>
            <a:endParaRPr lang="en-US" altLang="ko-KR" sz="1000" dirty="0" smtClean="0"/>
          </a:p>
        </p:txBody>
      </p:sp>
      <p:sp>
        <p:nvSpPr>
          <p:cNvPr id="62" name="직사각형 61"/>
          <p:cNvSpPr/>
          <p:nvPr/>
        </p:nvSpPr>
        <p:spPr>
          <a:xfrm>
            <a:off x="557555" y="5382702"/>
            <a:ext cx="1080120" cy="43204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65565" y="546624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마이페이지</a:t>
            </a:r>
            <a:endParaRPr lang="ko-KR" altLang="en-US" sz="1200" dirty="0"/>
          </a:p>
        </p:txBody>
      </p:sp>
      <p:cxnSp>
        <p:nvCxnSpPr>
          <p:cNvPr id="64" name="직선 화살표 연결선 63"/>
          <p:cNvCxnSpPr/>
          <p:nvPr/>
        </p:nvCxnSpPr>
        <p:spPr>
          <a:xfrm>
            <a:off x="2843807" y="5517232"/>
            <a:ext cx="1296145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2885022" y="5661248"/>
            <a:ext cx="1156062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1079612" y="4094111"/>
            <a:ext cx="870" cy="953013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247073" y="4414340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74" name="TextBox 73"/>
          <p:cNvSpPr txBox="1"/>
          <p:nvPr/>
        </p:nvSpPr>
        <p:spPr>
          <a:xfrm>
            <a:off x="3369808" y="878523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관리자 전용</a:t>
            </a:r>
            <a:endParaRPr lang="ko-KR" alt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5671818" y="2153761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관리자 전용</a:t>
            </a:r>
            <a:endParaRPr lang="ko-KR" alt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6333993" y="450912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룸 번호</a:t>
            </a:r>
            <a:endParaRPr lang="en-US" altLang="ko-KR" sz="1000" dirty="0" smtClean="0"/>
          </a:p>
        </p:txBody>
      </p:sp>
      <p:sp>
        <p:nvSpPr>
          <p:cNvPr id="77" name="TextBox 76"/>
          <p:cNvSpPr txBox="1"/>
          <p:nvPr/>
        </p:nvSpPr>
        <p:spPr>
          <a:xfrm>
            <a:off x="3127291" y="5775067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이용자 정보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36940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11. DB </a:t>
            </a:r>
            <a:r>
              <a:rPr lang="ko-KR" altLang="en-US" b="1" dirty="0" smtClean="0">
                <a:solidFill>
                  <a:srgbClr val="756B5F"/>
                </a:solidFill>
              </a:rPr>
              <a:t>설계 </a:t>
            </a:r>
            <a:r>
              <a:rPr lang="en-US" altLang="ko-KR" b="1" dirty="0" smtClean="0">
                <a:solidFill>
                  <a:srgbClr val="756B5F"/>
                </a:solidFill>
              </a:rPr>
              <a:t>(ERD)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4098" name="Picture 2" descr="C:\Users\TJ\Desktop\피피티용 사진\121212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2" y="1196752"/>
            <a:ext cx="882958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75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7" y="107340"/>
            <a:ext cx="8640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12. </a:t>
            </a:r>
            <a:r>
              <a:rPr lang="ko-KR" altLang="en-US" b="1" dirty="0" smtClean="0">
                <a:solidFill>
                  <a:srgbClr val="756B5F"/>
                </a:solidFill>
              </a:rPr>
              <a:t>기능정의서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2051" name="Picture 3" descr="C:\Users\TJ\Desktop\피피티용 사진\1111222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374967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1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83568" y="461243"/>
            <a:ext cx="3744416" cy="59200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80000"/>
              </a:lnSpc>
              <a:defRPr/>
            </a:pPr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977878" y="446039"/>
            <a:ext cx="3842594" cy="6511353"/>
          </a:xfrm>
          <a:prstGeom prst="rect">
            <a:avLst/>
          </a:prstGeom>
        </p:spPr>
        <p:txBody>
          <a:bodyPr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80000"/>
              </a:lnSpc>
              <a:defRPr/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계</a:t>
            </a: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획</a:t>
            </a:r>
            <a:endParaRPr lang="en-US" altLang="ko-KR" sz="15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주제 및 목적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개발환경 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(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개발리소스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작업분할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구조도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(WBS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)</a:t>
            </a: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업무분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장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작업일정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lvl="1">
              <a:lnSpc>
                <a:spcPct val="180000"/>
              </a:lnSpc>
              <a:buFont typeface="+mj-lt"/>
              <a:buAutoNum type="arabicPeriod"/>
              <a:defRPr/>
            </a:pP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>
              <a:lnSpc>
                <a:spcPct val="180000"/>
              </a:lnSpc>
              <a:defRPr/>
            </a:pPr>
            <a:r>
              <a:rPr lang="ko-KR" altLang="en-US" sz="1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분석 및 설계</a:t>
            </a:r>
            <a:endParaRPr lang="en-US" altLang="ko-KR" sz="15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6.</a:t>
            </a:r>
            <a:r>
              <a:rPr lang="en-US" altLang="ko-KR" sz="800" b="1" dirty="0" smtClean="0">
                <a:solidFill>
                  <a:schemeClr val="bg1">
                    <a:lumMod val="65000"/>
                  </a:schemeClr>
                </a:solidFill>
                <a:latin typeface="Elephant" pitchFamily="18" charset="0"/>
              </a:rPr>
              <a:t> 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요구사항 분석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7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. </a:t>
            </a:r>
            <a:r>
              <a:rPr lang="ko-KR" altLang="en-US" sz="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유스케이스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 다이어그램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(</a:t>
            </a:r>
            <a:r>
              <a:rPr lang="en-US" altLang="ko-KR" sz="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Usecase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8.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클래스 다이어그램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(Class Diagram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)</a:t>
            </a:r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9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. 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순차다이어그램 </a:t>
            </a: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(Sequence Diagram)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10.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주요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 DFD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11. 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DB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설계</a:t>
            </a:r>
            <a:r>
              <a:rPr lang="en-US" altLang="ko-KR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(ERD)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12. 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기능정의 및 설계 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13. Project Explorer</a:t>
            </a:r>
          </a:p>
          <a:p>
            <a:pPr marL="457200" lvl="1" indent="0">
              <a:lnSpc>
                <a:spcPct val="180000"/>
              </a:lnSpc>
              <a:buNone/>
              <a:defRPr/>
            </a:pP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indent="-285750">
              <a:lnSpc>
                <a:spcPct val="180000"/>
              </a:lnSpc>
              <a:defRPr/>
            </a:pPr>
            <a:r>
              <a:rPr lang="ko-KR" alt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구현 및 테스트</a:t>
            </a:r>
            <a:endParaRPr lang="en-US" altLang="ko-KR" sz="15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14. UI 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시연 및 핵심코드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15. 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차후 개발 내용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  <a:p>
            <a:pPr marL="457200" lvl="1" indent="0">
              <a:lnSpc>
                <a:spcPct val="180000"/>
              </a:lnSpc>
              <a:buNone/>
              <a:defRPr/>
            </a:pPr>
            <a:r>
              <a:rPr lang="en-US" altLang="ko-KR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16. </a:t>
            </a: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lephant" pitchFamily="18" charset="0"/>
              </a:rPr>
              <a:t>후기</a:t>
            </a: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Elephant" pitchFamily="18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347864" y="1340768"/>
            <a:ext cx="936476" cy="394645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000" b="1" dirty="0" smtClean="0">
                <a:solidFill>
                  <a:schemeClr val="bg1"/>
                </a:solidFill>
              </a:rPr>
              <a:t>I</a:t>
            </a:r>
          </a:p>
          <a:p>
            <a:r>
              <a:rPr lang="en-US" altLang="ko-KR" sz="5000" b="1" dirty="0" smtClean="0">
                <a:solidFill>
                  <a:schemeClr val="bg1"/>
                </a:solidFill>
              </a:rPr>
              <a:t>N</a:t>
            </a:r>
          </a:p>
          <a:p>
            <a:r>
              <a:rPr lang="en-US" altLang="ko-KR" sz="5000" b="1" dirty="0" smtClean="0">
                <a:solidFill>
                  <a:schemeClr val="bg1"/>
                </a:solidFill>
              </a:rPr>
              <a:t>D</a:t>
            </a:r>
          </a:p>
          <a:p>
            <a:r>
              <a:rPr lang="en-US" altLang="ko-KR" sz="5000" b="1" dirty="0" smtClean="0">
                <a:solidFill>
                  <a:schemeClr val="bg1"/>
                </a:solidFill>
              </a:rPr>
              <a:t>E</a:t>
            </a:r>
          </a:p>
          <a:p>
            <a:r>
              <a:rPr lang="en-US" altLang="ko-KR" sz="5000" b="1" dirty="0" smtClean="0">
                <a:solidFill>
                  <a:schemeClr val="bg1"/>
                </a:solidFill>
              </a:rPr>
              <a:t>X</a:t>
            </a:r>
            <a:endParaRPr lang="ko-KR" altLang="en-US" sz="5000" b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J\Desktop\서울대입구_스터디룸_히든스페이스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10798"/>
            <a:ext cx="2160240" cy="34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J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90055"/>
            <a:ext cx="3238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TJ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580" y="2527921"/>
            <a:ext cx="3238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TJ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775" y="5157416"/>
            <a:ext cx="3238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8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633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13. Project Explorer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1026" name="Picture 2" descr="C:\Users\TJ\Desktop\피피티용 사진\111111111111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80" y="908720"/>
            <a:ext cx="852429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03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메인 페이지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5694" y="3079441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메인 화면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7" name="Picture 3" descr="C:\Users\TJ\Desktop\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57911"/>
            <a:ext cx="267458" cy="2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331640" y="2852936"/>
            <a:ext cx="2880319" cy="86409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1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메인 페이지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3074" name="Picture 2" descr="C:\Users\TJ\Desktop\피피티용 사진\유저용\메인화면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13"/>
          <a:stretch/>
        </p:blipFill>
        <p:spPr bwMode="auto">
          <a:xfrm>
            <a:off x="763577" y="692696"/>
            <a:ext cx="7624847" cy="358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95626" y="734224"/>
            <a:ext cx="6696744" cy="720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5626" y="1772816"/>
            <a:ext cx="6696744" cy="21602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39642" y="86846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9642" y="83671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8" name="타원 17"/>
          <p:cNvSpPr/>
          <p:nvPr/>
        </p:nvSpPr>
        <p:spPr>
          <a:xfrm>
            <a:off x="1339642" y="188760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9642" y="185585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75689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72514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037306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756894"/>
            <a:ext cx="6202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드래그에 따른 </a:t>
            </a:r>
            <a:r>
              <a:rPr lang="ko-KR" altLang="en-US" sz="1000" dirty="0" err="1" smtClean="0"/>
              <a:t>반응형</a:t>
            </a:r>
            <a:r>
              <a:rPr lang="ko-KR" altLang="en-US" sz="1000" dirty="0" smtClean="0"/>
              <a:t> 헤더로 </a:t>
            </a:r>
            <a:r>
              <a:rPr lang="ko-KR" altLang="en-US" sz="1000" dirty="0" err="1" smtClean="0"/>
              <a:t>로그인전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사용자 로그인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관리자 로그인 후 헤더의 메뉴가 다르게 보인다</a:t>
            </a:r>
            <a:r>
              <a:rPr lang="en-US" altLang="ko-KR" sz="1000" dirty="0" smtClean="0"/>
              <a:t>. 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14868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11693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429096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125824"/>
            <a:ext cx="4597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Hit Menu – </a:t>
            </a:r>
            <a:r>
              <a:rPr lang="ko-KR" altLang="en-US" sz="1000" dirty="0" smtClean="0"/>
              <a:t>자유게시판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사용후기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모집 게시판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스터디룸</a:t>
            </a:r>
            <a:r>
              <a:rPr lang="ko-KR" altLang="en-US" sz="1000" dirty="0" smtClean="0"/>
              <a:t> 예약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문의 게시판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2563778" y="100822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63778" y="97647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2779802" y="1008224"/>
            <a:ext cx="2880320" cy="332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581128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23528" y="552485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28" y="549310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327719" y="5805264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6614" y="5501992"/>
            <a:ext cx="45288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로그인 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회원 로그인 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관리자 로그인 후 헤더의 메뉴가 다르게 보인다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29" name="타원 28"/>
          <p:cNvSpPr/>
          <p:nvPr/>
        </p:nvSpPr>
        <p:spPr>
          <a:xfrm>
            <a:off x="7092280" y="1023511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92280" y="991761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5796136" y="1008224"/>
            <a:ext cx="1224136" cy="332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19336" y="590102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9336" y="586927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53" name="직선 연결선 52"/>
          <p:cNvCxnSpPr/>
          <p:nvPr/>
        </p:nvCxnSpPr>
        <p:spPr>
          <a:xfrm>
            <a:off x="323527" y="6181432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22422" y="5878160"/>
            <a:ext cx="3762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 </a:t>
            </a:r>
            <a:r>
              <a:rPr lang="ko-KR" altLang="en-US" sz="1000" dirty="0" smtClean="0"/>
              <a:t>슬라이드를 사용하여 </a:t>
            </a:r>
            <a:r>
              <a:rPr lang="ko-KR" altLang="en-US" sz="1000" dirty="0" err="1" smtClean="0"/>
              <a:t>스터디룸의</a:t>
            </a:r>
            <a:r>
              <a:rPr lang="ko-KR" altLang="en-US" sz="1000" dirty="0" smtClean="0"/>
              <a:t> 다양한 이미지를 보여준다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5667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피피티용 사진\메인중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3" t="14408" r="6492"/>
          <a:stretch/>
        </p:blipFill>
        <p:spPr bwMode="auto">
          <a:xfrm>
            <a:off x="683568" y="620688"/>
            <a:ext cx="7992888" cy="393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메인 페이지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987714" y="2132856"/>
            <a:ext cx="5032558" cy="60180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203848" y="663471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03848" y="631721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77302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74127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95535" y="5229200"/>
            <a:ext cx="648072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773022"/>
            <a:ext cx="6429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데이터베이스에 </a:t>
            </a:r>
            <a:r>
              <a:rPr lang="ko-KR" altLang="en-US" sz="1000" dirty="0" err="1" smtClean="0"/>
              <a:t>방별</a:t>
            </a:r>
            <a:r>
              <a:rPr lang="ko-KR" altLang="en-US" sz="1000" dirty="0" smtClean="0"/>
              <a:t> 최대 수요가능 인원이 저장되어 있어 필터에 따라 원하는 타입의 방을 확인할 수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  All </a:t>
            </a:r>
            <a:r>
              <a:rPr lang="ko-KR" altLang="en-US" sz="1000" dirty="0" err="1" smtClean="0"/>
              <a:t>선택시</a:t>
            </a:r>
            <a:r>
              <a:rPr lang="ko-KR" altLang="en-US" sz="1000" dirty="0" smtClean="0"/>
              <a:t> 관리자에 의해 등록된 </a:t>
            </a:r>
            <a:r>
              <a:rPr lang="ko-KR" altLang="en-US" sz="1000" dirty="0" err="1" smtClean="0"/>
              <a:t>스터디룸이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최신순으로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6</a:t>
            </a:r>
            <a:r>
              <a:rPr lang="ko-KR" altLang="en-US" sz="1000" dirty="0" smtClean="0"/>
              <a:t>개까지 </a:t>
            </a:r>
            <a:r>
              <a:rPr lang="ko-KR" altLang="en-US" sz="1000" dirty="0" err="1" smtClean="0"/>
              <a:t>메인화면에</a:t>
            </a:r>
            <a:r>
              <a:rPr lang="ko-KR" altLang="en-US" sz="1000" dirty="0" smtClean="0"/>
              <a:t> 나타난다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47697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44522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26614" y="5454114"/>
            <a:ext cx="2993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등록된 방의 이름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시간당 예약 비용이 나타난다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1691680" y="224764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91680" y="221589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3457401" y="692695"/>
            <a:ext cx="2050703" cy="278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581128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95536" y="5805264"/>
            <a:ext cx="648072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81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피피티용 사진\foo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5"/>
            <a:ext cx="7420257" cy="365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18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메인 페이지 </a:t>
            </a:r>
            <a:r>
              <a:rPr lang="en-US" altLang="ko-KR" b="1" dirty="0" smtClean="0">
                <a:solidFill>
                  <a:srgbClr val="756B5F"/>
                </a:solidFill>
              </a:rPr>
              <a:t>(footer)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23728" y="3573017"/>
            <a:ext cx="576064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771800" y="3615799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71800" y="3584049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75689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72514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530805" y="4756894"/>
            <a:ext cx="3191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드래그시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header</a:t>
            </a:r>
            <a:r>
              <a:rPr lang="ko-KR" altLang="en-US" sz="1000" dirty="0" smtClean="0"/>
              <a:t>가 앞으로 </a:t>
            </a:r>
            <a:r>
              <a:rPr lang="ko-KR" altLang="en-US" sz="1000" dirty="0" err="1" smtClean="0"/>
              <a:t>나와보이는</a:t>
            </a:r>
            <a:r>
              <a:rPr lang="ko-KR" altLang="en-US" sz="1000" dirty="0" smtClean="0"/>
              <a:t> 효과가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26095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22920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26614" y="5238090"/>
            <a:ext cx="35108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/>
              <a:t>해당 사이트의 </a:t>
            </a:r>
            <a:r>
              <a:rPr lang="en-US" altLang="ko-KR" sz="1000" dirty="0"/>
              <a:t>information</a:t>
            </a:r>
            <a:r>
              <a:rPr lang="ko-KR" altLang="en-US" sz="1000" dirty="0"/>
              <a:t>창으로 이동할 수 있는 </a:t>
            </a:r>
            <a:r>
              <a:rPr lang="ko-KR" altLang="en-US" sz="1000" dirty="0" err="1"/>
              <a:t>메뉴바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6588224" y="3039735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88224" y="3007985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5652121" y="2996952"/>
            <a:ext cx="864096" cy="2786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581128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95535" y="5589240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95536" y="5069056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55576" y="620688"/>
            <a:ext cx="7632848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27584" y="115649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7584" y="112474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7" name="타원 26"/>
          <p:cNvSpPr/>
          <p:nvPr/>
        </p:nvSpPr>
        <p:spPr>
          <a:xfrm>
            <a:off x="323528" y="576500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528" y="573325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526614" y="5742146"/>
            <a:ext cx="2489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관리자로그인을</a:t>
            </a:r>
            <a:r>
              <a:rPr lang="ko-KR" altLang="en-US" sz="1000" dirty="0" smtClean="0"/>
              <a:t> 수행할 수 있는 </a:t>
            </a:r>
            <a:r>
              <a:rPr lang="ko-KR" altLang="en-US" sz="1000" dirty="0" err="1" smtClean="0"/>
              <a:t>메뉴바</a:t>
            </a:r>
            <a:endParaRPr lang="ko-KR" altLang="en-US" sz="1000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395535" y="6093296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05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UI </a:t>
            </a:r>
            <a:r>
              <a:rPr lang="ko-KR" altLang="en-US" b="1" dirty="0">
                <a:solidFill>
                  <a:srgbClr val="756B5F"/>
                </a:solidFill>
              </a:rPr>
              <a:t>시연 및 핵심 </a:t>
            </a:r>
            <a:r>
              <a:rPr lang="en-US" altLang="ko-KR" b="1" dirty="0">
                <a:solidFill>
                  <a:srgbClr val="756B5F"/>
                </a:solidFill>
              </a:rPr>
              <a:t>– </a:t>
            </a:r>
            <a:r>
              <a:rPr lang="ko-KR" altLang="en-US" b="1" dirty="0">
                <a:solidFill>
                  <a:srgbClr val="756B5F"/>
                </a:solidFill>
              </a:rPr>
              <a:t>메인 페이지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5694" y="3079441"/>
            <a:ext cx="3096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사용자 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회원가입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정보수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정</a:t>
            </a:r>
          </a:p>
        </p:txBody>
      </p:sp>
      <p:pic>
        <p:nvPicPr>
          <p:cNvPr id="47" name="Picture 3" descr="C:\Users\TJ\Desktop\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57911"/>
            <a:ext cx="267458" cy="2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331640" y="2852936"/>
            <a:ext cx="3816424" cy="86409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7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TJ\Desktop\피피티용 사진\유저용\로그인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449496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TJ\Desktop\피피티용 사진\유저용\회원가입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720" y="620688"/>
            <a:ext cx="3293672" cy="392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- </a:t>
            </a:r>
            <a:r>
              <a:rPr lang="ko-KR" altLang="en-US" b="1" dirty="0" smtClean="0">
                <a:solidFill>
                  <a:srgbClr val="756B5F"/>
                </a:solidFill>
              </a:rPr>
              <a:t>회원가입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03648" y="2102376"/>
            <a:ext cx="525913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90650" y="210402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1600" y="2071881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82890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79715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109314"/>
            <a:ext cx="647233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828902"/>
            <a:ext cx="3393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회원가입 버튼을 클릭 시 회원가입 화면으로 넘어간다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30882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27707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589240"/>
            <a:ext cx="647652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285968"/>
            <a:ext cx="6378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파일 업로드를 할 수 있으며</a:t>
            </a:r>
            <a:r>
              <a:rPr lang="en-US" altLang="ko-KR" sz="1000" dirty="0" smtClean="0"/>
              <a:t>, Ajax</a:t>
            </a:r>
            <a:r>
              <a:rPr lang="ko-KR" altLang="en-US" sz="1000" dirty="0" smtClean="0"/>
              <a:t>를 사용하여 중복되거나 사용할 수 없는 정보를 확인 할 수 있도록 하였다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5012592" y="337539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12592" y="334364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5204900" y="3620641"/>
            <a:ext cx="2880320" cy="2846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23528" y="581288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28" y="578113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327719" y="6093296"/>
            <a:ext cx="647652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6614" y="5790024"/>
            <a:ext cx="4091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 </a:t>
            </a:r>
            <a:r>
              <a:rPr lang="ko-KR" altLang="en-US" sz="1000" dirty="0" smtClean="0"/>
              <a:t>다음주소 </a:t>
            </a:r>
            <a:r>
              <a:rPr lang="en-US" altLang="ko-KR" sz="1000" dirty="0" smtClean="0"/>
              <a:t>API</a:t>
            </a:r>
            <a:r>
              <a:rPr lang="ko-KR" altLang="en-US" sz="1000" dirty="0" smtClean="0"/>
              <a:t>를 사용하여 회원의 주소를 나타낼 수 있도록 하였다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>
          <a:xfrm>
            <a:off x="4932040" y="117095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2040" y="113920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5220072" y="1170951"/>
            <a:ext cx="2880320" cy="5298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4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C:\Users\TJ\Desktop\피피티용 사진\유저용\아이디 찾기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2"/>
          <a:stretch/>
        </p:blipFill>
        <p:spPr bwMode="auto">
          <a:xfrm>
            <a:off x="4914900" y="1095821"/>
            <a:ext cx="3914775" cy="19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TJ\Desktop\피피티용 사진\유저용\아이디찾기 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084" y="3140968"/>
            <a:ext cx="410527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TJ\Desktop\피피티용 사진\유저용\로그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6" y="1052736"/>
            <a:ext cx="449496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040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회원 로그인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39351" y="2102376"/>
            <a:ext cx="525913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320218" y="202098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01168" y="198884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87678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84503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157192"/>
            <a:ext cx="647233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876780"/>
            <a:ext cx="4467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ID</a:t>
            </a:r>
            <a:r>
              <a:rPr lang="ko-KR" altLang="en-US" sz="1000" dirty="0" smtClean="0"/>
              <a:t>찾기 버튼을 클릭 시 </a:t>
            </a:r>
            <a:r>
              <a:rPr lang="ko-KR" altLang="en-US" sz="1000" dirty="0" err="1" smtClean="0"/>
              <a:t>이메일</a:t>
            </a:r>
            <a:r>
              <a:rPr lang="ko-KR" altLang="en-US" sz="1000" dirty="0" smtClean="0"/>
              <a:t> 주소와 저장된 이름으로 </a:t>
            </a:r>
            <a:r>
              <a:rPr lang="en-US" altLang="ko-KR" sz="1000" dirty="0" smtClean="0"/>
              <a:t>ID</a:t>
            </a:r>
            <a:r>
              <a:rPr lang="ko-KR" altLang="en-US" sz="1000" dirty="0" smtClean="0"/>
              <a:t>를 찾을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33295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30120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613370"/>
            <a:ext cx="647652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310098"/>
            <a:ext cx="5314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입력한 </a:t>
            </a:r>
            <a:r>
              <a:rPr lang="ko-KR" altLang="en-US" sz="1000" dirty="0" err="1" smtClean="0"/>
              <a:t>이메일과</a:t>
            </a:r>
            <a:r>
              <a:rPr lang="ko-KR" altLang="en-US" sz="1000" dirty="0" smtClean="0"/>
              <a:t> 이름이 가입한 정보와 같을 경우 관련 된 아이디 리스트 창을 뿌려준다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3491060" y="354619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91060" y="351444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3667661" y="3835649"/>
            <a:ext cx="2880320" cy="2846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23528" y="581288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28" y="578113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327719" y="6093296"/>
            <a:ext cx="6476529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6614" y="5790024"/>
            <a:ext cx="2691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 </a:t>
            </a:r>
            <a:r>
              <a:rPr lang="ko-KR" altLang="en-US" sz="1000" dirty="0" smtClean="0"/>
              <a:t>정보에 맞는 아이디를 리스트로 뿌려준다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>
          <a:xfrm>
            <a:off x="4932040" y="117095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2040" y="113920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5101456" y="1628800"/>
            <a:ext cx="3009164" cy="6793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77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TJ\Desktop\피피티용 사진\유저용\비밀번호 찾기 완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91" y="2564904"/>
            <a:ext cx="2608509" cy="208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TJ\Desktop\피피티용 사진\유저용\비밀번호찾기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3"/>
          <a:stretch/>
        </p:blipFill>
        <p:spPr bwMode="auto">
          <a:xfrm>
            <a:off x="4914900" y="737591"/>
            <a:ext cx="3783067" cy="18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" descr="C:\Users\TJ\Desktop\피피티용 사진\유저용\로그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6" y="1052736"/>
            <a:ext cx="449496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화면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29863" y="2102376"/>
            <a:ext cx="525913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710730" y="202098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91680" y="198884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82890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79715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109314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828902"/>
            <a:ext cx="59715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비밀번호찾기</a:t>
            </a:r>
            <a:r>
              <a:rPr lang="ko-KR" altLang="en-US" sz="1000" dirty="0" smtClean="0"/>
              <a:t> 버튼을 클릭 시 아이디와 </a:t>
            </a:r>
            <a:r>
              <a:rPr lang="ko-KR" altLang="en-US" sz="1000" dirty="0" err="1" smtClean="0"/>
              <a:t>이메일을</a:t>
            </a:r>
            <a:r>
              <a:rPr lang="ko-KR" altLang="en-US" sz="1000" dirty="0" smtClean="0"/>
              <a:t> 이용해 비밀번호를 찾을 수 있는 창으로 넘어간다</a:t>
            </a:r>
            <a:r>
              <a:rPr lang="en-US" altLang="ko-KR" sz="1000" dirty="0"/>
              <a:t>.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30882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27707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589240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285968"/>
            <a:ext cx="7071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입력한 </a:t>
            </a:r>
            <a:r>
              <a:rPr lang="ko-KR" altLang="en-US" sz="1000" dirty="0" err="1" smtClean="0"/>
              <a:t>이메일과</a:t>
            </a:r>
            <a:r>
              <a:rPr lang="ko-KR" altLang="en-US" sz="1000" dirty="0" smtClean="0"/>
              <a:t> 아이디가 가입한 정보와 같을 경우 랜덤코드를 생성하여 임시 번호를 회원가입 메일로 전송하여 준다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5148064" y="2895719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48064" y="2863969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5436096" y="2924944"/>
            <a:ext cx="2592288" cy="1440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23528" y="576500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28" y="573325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327719" y="6045418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6614" y="5742146"/>
            <a:ext cx="2736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 </a:t>
            </a:r>
            <a:r>
              <a:rPr lang="ko-KR" altLang="en-US" sz="1000" dirty="0" smtClean="0"/>
              <a:t>임시 비밀번호를 메일로 받아 확인한 화면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>
          <a:xfrm>
            <a:off x="4932040" y="71821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2040" y="68646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5101456" y="1176062"/>
            <a:ext cx="3009164" cy="67939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0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C:\Users\TJ\Pictures\TEAM\head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" y="1106797"/>
            <a:ext cx="4569029" cy="232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피피티용 사진\유저용\회원정보수정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80340"/>
            <a:ext cx="3240360" cy="358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화면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046087" y="1310288"/>
            <a:ext cx="741937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26954" y="1228899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17429" y="119675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82890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79715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109314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828902"/>
            <a:ext cx="2820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해당 버튼 </a:t>
            </a:r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왼쪽에 </a:t>
            </a:r>
            <a:r>
              <a:rPr lang="ko-KR" altLang="en-US" sz="1000" dirty="0" err="1" smtClean="0"/>
              <a:t>사이드바가</a:t>
            </a:r>
            <a:r>
              <a:rPr lang="ko-KR" altLang="en-US" sz="1000" dirty="0" smtClean="0"/>
              <a:t> 나온다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30882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27707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589240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285968"/>
            <a:ext cx="35670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정보수정 </a:t>
            </a:r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회원 정보를 수정할 수 있는 창으로 이동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5004048" y="879495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4048" y="847745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5148064" y="1095519"/>
            <a:ext cx="2880320" cy="32695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23528" y="576500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28" y="573325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327719" y="6045418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6614" y="5742146"/>
            <a:ext cx="41248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 </a:t>
            </a:r>
            <a:r>
              <a:rPr lang="ko-KR" altLang="en-US" sz="1000" dirty="0" smtClean="0"/>
              <a:t>저장되어 있는 회원정보가 화면에 출력되고 정보를 수정할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347911" y="2678440"/>
            <a:ext cx="504056" cy="2465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70570" y="238102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0570" y="234888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3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1.  </a:t>
            </a:r>
            <a:r>
              <a:rPr lang="ko-KR" altLang="en-US" b="1" dirty="0" smtClean="0">
                <a:solidFill>
                  <a:srgbClr val="756B5F"/>
                </a:solidFill>
              </a:rPr>
              <a:t>주제 및 목적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7981" y="1052736"/>
            <a:ext cx="203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명조" pitchFamily="18" charset="-127"/>
                <a:ea typeface="HY견명조" pitchFamily="18" charset="-127"/>
              </a:rPr>
              <a:t>Our Mission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7564" y="2996952"/>
            <a:ext cx="2844316" cy="302433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96036" y="2996952"/>
            <a:ext cx="2844316" cy="3024336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7144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이용자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04148" y="32129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관리자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44" y="3645024"/>
            <a:ext cx="2846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모든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이용자는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회원가입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후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기본적으로 </a:t>
            </a: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스터디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룸 예약 이 가능하고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스터디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그룹을 모집할 수 있으며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상대방에게 쪽지를 보낼 수 있고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,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게시판 등을 이용해 서로 정보를 공유 할 수 있다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80012" y="3712964"/>
            <a:ext cx="29523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최고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관리자를 기본으로 두고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최고 관리자를 통해서 관리자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계정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등록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삭제가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가능하다 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관리자는 회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원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관리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+mn-ea"/>
              </a:rPr>
              <a:t>스터디룸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 등록 및 일정관리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공지사항 및 회원게시판 관리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등의 기능을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이용할 수 있다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rgbClr val="464646"/>
              </a:solidFill>
              <a:latin typeface="+mn-ea"/>
            </a:endParaRPr>
          </a:p>
        </p:txBody>
      </p:sp>
      <p:pic>
        <p:nvPicPr>
          <p:cNvPr id="16" name="Picture 3" descr="C:\Users\TJ\Desktop\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41687"/>
            <a:ext cx="432048" cy="3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58019" y="764704"/>
            <a:ext cx="8424936" cy="1512168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0028" y="1412776"/>
            <a:ext cx="8280920" cy="69249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464646"/>
                </a:solidFill>
                <a:latin typeface="Elephant" pitchFamily="18" charset="0"/>
              </a:rPr>
              <a:t>일반 </a:t>
            </a:r>
            <a:r>
              <a:rPr lang="ko-KR" altLang="en-US" sz="1400" dirty="0" err="1" smtClean="0">
                <a:solidFill>
                  <a:srgbClr val="464646"/>
                </a:solidFill>
                <a:latin typeface="Elephant" pitchFamily="18" charset="0"/>
              </a:rPr>
              <a:t>스터디카페의</a:t>
            </a:r>
            <a:r>
              <a:rPr lang="ko-KR" altLang="en-US" sz="1400" dirty="0" smtClean="0">
                <a:solidFill>
                  <a:srgbClr val="464646"/>
                </a:solidFill>
                <a:latin typeface="Elephant" pitchFamily="18" charset="0"/>
              </a:rPr>
              <a:t> 예약시스템에 </a:t>
            </a:r>
            <a:r>
              <a:rPr lang="ko-KR" altLang="en-US" sz="1400" dirty="0" err="1" smtClean="0">
                <a:solidFill>
                  <a:srgbClr val="464646"/>
                </a:solidFill>
                <a:latin typeface="Elephant" pitchFamily="18" charset="0"/>
              </a:rPr>
              <a:t>스터디그룹</a:t>
            </a:r>
            <a:r>
              <a:rPr lang="ko-KR" altLang="en-US" sz="1400" dirty="0" smtClean="0">
                <a:solidFill>
                  <a:srgbClr val="464646"/>
                </a:solidFill>
                <a:latin typeface="Elephant" pitchFamily="18" charset="0"/>
              </a:rPr>
              <a:t> 모집 기능이 추가된 시스템이다</a:t>
            </a:r>
            <a:r>
              <a:rPr lang="en-US" altLang="ko-KR" sz="1400" dirty="0" smtClean="0">
                <a:solidFill>
                  <a:srgbClr val="464646"/>
                </a:solidFill>
                <a:latin typeface="Elephant" pitchFamily="18" charset="0"/>
              </a:rPr>
              <a:t>.  </a:t>
            </a:r>
            <a:r>
              <a:rPr lang="ko-KR" altLang="en-US" sz="1400" dirty="0" smtClean="0">
                <a:solidFill>
                  <a:srgbClr val="464646"/>
                </a:solidFill>
                <a:latin typeface="Elephant" pitchFamily="18" charset="0"/>
              </a:rPr>
              <a:t>해당 사이트의 이용자는 </a:t>
            </a:r>
            <a:r>
              <a:rPr lang="ko-KR" altLang="en-US" sz="1400" dirty="0" err="1" smtClean="0">
                <a:solidFill>
                  <a:srgbClr val="464646"/>
                </a:solidFill>
                <a:latin typeface="Elephant" pitchFamily="18" charset="0"/>
              </a:rPr>
              <a:t>쪽지보내기</a:t>
            </a:r>
            <a:r>
              <a:rPr lang="en-US" altLang="ko-KR" sz="1400" dirty="0" smtClean="0">
                <a:solidFill>
                  <a:srgbClr val="464646"/>
                </a:solidFill>
                <a:latin typeface="Elephant" pitchFamily="18" charset="0"/>
              </a:rPr>
              <a:t>, </a:t>
            </a:r>
            <a:r>
              <a:rPr lang="ko-KR" altLang="en-US" sz="1400" dirty="0" err="1" smtClean="0">
                <a:solidFill>
                  <a:srgbClr val="464646"/>
                </a:solidFill>
                <a:latin typeface="Elephant" pitchFamily="18" charset="0"/>
              </a:rPr>
              <a:t>스터디원</a:t>
            </a:r>
            <a:r>
              <a:rPr lang="ko-KR" altLang="en-US" sz="1400" dirty="0" smtClean="0">
                <a:solidFill>
                  <a:srgbClr val="464646"/>
                </a:solidFill>
                <a:latin typeface="Elephant" pitchFamily="18" charset="0"/>
              </a:rPr>
              <a:t> 모집 등을 이용해 </a:t>
            </a:r>
            <a:r>
              <a:rPr lang="ko-KR" altLang="en-US" sz="1400" dirty="0" err="1" smtClean="0">
                <a:solidFill>
                  <a:srgbClr val="464646"/>
                </a:solidFill>
                <a:latin typeface="Elephant" pitchFamily="18" charset="0"/>
              </a:rPr>
              <a:t>스터디그룹을</a:t>
            </a:r>
            <a:r>
              <a:rPr lang="ko-KR" altLang="en-US" sz="1400" dirty="0" smtClean="0">
                <a:solidFill>
                  <a:srgbClr val="464646"/>
                </a:solidFill>
                <a:latin typeface="Elephant" pitchFamily="18" charset="0"/>
              </a:rPr>
              <a:t> 만들고 </a:t>
            </a:r>
            <a:r>
              <a:rPr lang="ko-KR" altLang="en-US" sz="1400" dirty="0" err="1" smtClean="0">
                <a:solidFill>
                  <a:srgbClr val="464646"/>
                </a:solidFill>
                <a:latin typeface="Elephant" pitchFamily="18" charset="0"/>
              </a:rPr>
              <a:t>스터디룸을</a:t>
            </a:r>
            <a:r>
              <a:rPr lang="ko-KR" altLang="en-US" sz="1400" dirty="0" smtClean="0">
                <a:solidFill>
                  <a:srgbClr val="464646"/>
                </a:solidFill>
                <a:latin typeface="Elephant" pitchFamily="18" charset="0"/>
              </a:rPr>
              <a:t> 예약할 수 있다</a:t>
            </a:r>
            <a:r>
              <a:rPr lang="en-US" altLang="ko-KR" sz="1400" dirty="0" smtClean="0">
                <a:solidFill>
                  <a:srgbClr val="464646"/>
                </a:solidFill>
                <a:latin typeface="Elephant" pitchFamily="18" charset="0"/>
              </a:rPr>
              <a:t>.</a:t>
            </a:r>
            <a:endParaRPr lang="en-US" altLang="ko-KR" sz="1400" dirty="0">
              <a:solidFill>
                <a:srgbClr val="464646"/>
              </a:solidFill>
              <a:latin typeface="Elephant" pitchFamily="18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23529" y="2348661"/>
            <a:ext cx="4392488" cy="4226309"/>
            <a:chOff x="0" y="1484784"/>
            <a:chExt cx="9071992" cy="4424432"/>
          </a:xfrm>
        </p:grpSpPr>
        <p:cxnSp>
          <p:nvCxnSpPr>
            <p:cNvPr id="19" name="직선 연결선 18"/>
            <p:cNvCxnSpPr/>
            <p:nvPr/>
          </p:nvCxnSpPr>
          <p:spPr>
            <a:xfrm>
              <a:off x="251520" y="1484784"/>
              <a:ext cx="0" cy="4104456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75215" y="1884888"/>
              <a:ext cx="8964487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0" y="5445224"/>
              <a:ext cx="9071992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8892480" y="1772816"/>
              <a:ext cx="0" cy="413640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4700384" y="2623796"/>
            <a:ext cx="4271988" cy="3951394"/>
            <a:chOff x="0" y="1772587"/>
            <a:chExt cx="9071992" cy="4136629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251520" y="1772587"/>
              <a:ext cx="0" cy="381665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5215" y="1884888"/>
              <a:ext cx="8964487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0" y="5445224"/>
              <a:ext cx="9071992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892480" y="1772816"/>
              <a:ext cx="0" cy="413640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8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35694" y="3079441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관리자 화면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7" name="Picture 3" descr="C:\Users\TJ\Desktop\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57911"/>
            <a:ext cx="267458" cy="2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331640" y="2852936"/>
            <a:ext cx="2880319" cy="86409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pic>
        <p:nvPicPr>
          <p:cNvPr id="1026" name="Picture 2" descr="C:\Users\TJ\Pictures\TEAM\admin_log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692696"/>
            <a:ext cx="5544616" cy="168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42414"/>
            <a:ext cx="7416824" cy="4008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23527" y="836712"/>
            <a:ext cx="5616626" cy="9361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6084168" y="1028094"/>
            <a:ext cx="1130424" cy="6120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516216" y="1642434"/>
            <a:ext cx="1728192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5359" y="81207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850" y="77573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타원 13"/>
          <p:cNvSpPr/>
          <p:nvPr/>
        </p:nvSpPr>
        <p:spPr>
          <a:xfrm>
            <a:off x="7523837" y="1370971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24328" y="133463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6" name="타원 15"/>
          <p:cNvSpPr/>
          <p:nvPr/>
        </p:nvSpPr>
        <p:spPr>
          <a:xfrm>
            <a:off x="539552" y="5744289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9552" y="570744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399727" y="602128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5925" y="5733256"/>
            <a:ext cx="3339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관리자 로그인 창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관리자 계정으로 로그인 할 수 있다</a:t>
            </a:r>
            <a:endParaRPr lang="ko-KR" altLang="en-US" sz="1000" dirty="0"/>
          </a:p>
        </p:txBody>
      </p:sp>
      <p:sp>
        <p:nvSpPr>
          <p:cNvPr id="20" name="타원 19"/>
          <p:cNvSpPr/>
          <p:nvPr/>
        </p:nvSpPr>
        <p:spPr>
          <a:xfrm>
            <a:off x="535361" y="612504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361" y="609329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22" name="직선 연결선 21"/>
          <p:cNvCxnSpPr/>
          <p:nvPr/>
        </p:nvCxnSpPr>
        <p:spPr>
          <a:xfrm>
            <a:off x="395536" y="63813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5576" y="6150064"/>
            <a:ext cx="3494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Hit Menu – </a:t>
            </a:r>
            <a:r>
              <a:rPr lang="ko-KR" altLang="en-US" sz="1000" dirty="0" smtClean="0"/>
              <a:t>이용자와는 다른 </a:t>
            </a:r>
            <a:r>
              <a:rPr lang="ko-KR" altLang="en-US" sz="1000" dirty="0" err="1" smtClean="0"/>
              <a:t>해더에</a:t>
            </a:r>
            <a:r>
              <a:rPr lang="ko-KR" altLang="en-US" sz="1000" dirty="0" smtClean="0"/>
              <a:t> 제공되는 관리 메뉴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4622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sp>
        <p:nvSpPr>
          <p:cNvPr id="5" name="타원 4"/>
          <p:cNvSpPr/>
          <p:nvPr/>
        </p:nvSpPr>
        <p:spPr>
          <a:xfrm>
            <a:off x="395536" y="53732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4146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9727" y="56536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622" y="5373216"/>
            <a:ext cx="1630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방 상세보기로 들어간다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548680"/>
            <a:ext cx="8856984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1345" y="576500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345" y="573325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95536" y="604541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431" y="5742146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footer </a:t>
            </a:r>
            <a:r>
              <a:rPr lang="ko-KR" altLang="en-US" sz="1000" dirty="0" smtClean="0"/>
              <a:t>메뉴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등록하기를 이용해서 새로운 </a:t>
            </a:r>
            <a:r>
              <a:rPr lang="ko-KR" altLang="en-US" sz="1000" dirty="0" err="1" smtClean="0"/>
              <a:t>스터디룸을</a:t>
            </a:r>
            <a:r>
              <a:rPr lang="ko-KR" altLang="en-US" sz="1000" dirty="0" smtClean="0"/>
              <a:t> 등록할 수 있다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방 개수가 일정 수를 넘을 경우 </a:t>
            </a:r>
            <a:r>
              <a:rPr lang="ko-KR" altLang="en-US" sz="1000" dirty="0" err="1" smtClean="0"/>
              <a:t>페이징</a:t>
            </a:r>
            <a:r>
              <a:rPr lang="ko-KR" altLang="en-US" sz="1000" dirty="0" smtClean="0"/>
              <a:t> 처리가 된다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07504" y="5085184"/>
            <a:ext cx="79208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73" y="5106622"/>
            <a:ext cx="2214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400" dirty="0" err="1" smtClean="0"/>
              <a:t>스터디룸</a:t>
            </a:r>
            <a:r>
              <a:rPr lang="ko-KR" altLang="en-US" sz="1400" dirty="0" smtClean="0"/>
              <a:t> 관리 페이지</a:t>
            </a:r>
            <a:endParaRPr lang="ko-KR" altLang="en-US" sz="1400" dirty="0"/>
          </a:p>
        </p:txBody>
      </p:sp>
      <p:pic>
        <p:nvPicPr>
          <p:cNvPr id="2050" name="Picture 2" descr="C:\Users\TJ\Pictures\TEAM\studyr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89608"/>
            <a:ext cx="8273546" cy="397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63353" y="4005064"/>
            <a:ext cx="652263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51520" y="166055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0" y="162880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9" name="타원 18"/>
          <p:cNvSpPr/>
          <p:nvPr/>
        </p:nvSpPr>
        <p:spPr>
          <a:xfrm>
            <a:off x="179512" y="396480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393305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611560" y="1556792"/>
            <a:ext cx="2448272" cy="2232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614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sp>
        <p:nvSpPr>
          <p:cNvPr id="5" name="타원 4"/>
          <p:cNvSpPr/>
          <p:nvPr/>
        </p:nvSpPr>
        <p:spPr>
          <a:xfrm>
            <a:off x="395536" y="53732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4146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9727" y="56536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622" y="5373216"/>
            <a:ext cx="1630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방 상세보기로 들어간다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548680"/>
            <a:ext cx="8856984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91345" y="576500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345" y="573325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395536" y="604541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431" y="5742146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footer </a:t>
            </a:r>
            <a:r>
              <a:rPr lang="ko-KR" altLang="en-US" sz="1000" dirty="0" smtClean="0"/>
              <a:t>메뉴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등록하기를 이용해서 새로운 </a:t>
            </a:r>
            <a:r>
              <a:rPr lang="ko-KR" altLang="en-US" sz="1000" dirty="0" err="1" smtClean="0"/>
              <a:t>스터디룸을</a:t>
            </a:r>
            <a:r>
              <a:rPr lang="ko-KR" altLang="en-US" sz="1000" dirty="0" smtClean="0"/>
              <a:t> 등록할 수 있다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방 개수가 일정 수를 넘을 경우 </a:t>
            </a:r>
            <a:r>
              <a:rPr lang="ko-KR" altLang="en-US" sz="1000" dirty="0" err="1" smtClean="0"/>
              <a:t>페이징</a:t>
            </a:r>
            <a:r>
              <a:rPr lang="ko-KR" altLang="en-US" sz="1000" dirty="0" smtClean="0"/>
              <a:t> 처리가 된다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07504" y="5085184"/>
            <a:ext cx="79208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73" y="5106622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400" dirty="0" smtClean="0"/>
              <a:t>회원관리 페이지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215516" y="238488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5516" y="235313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9" name="타원 18"/>
          <p:cNvSpPr/>
          <p:nvPr/>
        </p:nvSpPr>
        <p:spPr>
          <a:xfrm>
            <a:off x="287524" y="429309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7524" y="426134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pic>
        <p:nvPicPr>
          <p:cNvPr id="3074" name="Picture 2" descr="C:\Users\TJ\Pictures\TEAM\user_l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52" y="1485767"/>
            <a:ext cx="7119260" cy="33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67771" y="4293096"/>
            <a:ext cx="1949113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29152" y="3783320"/>
            <a:ext cx="4374896" cy="396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9357" y="2492896"/>
            <a:ext cx="1264331" cy="9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67916" y="3759815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7916" y="3728065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76619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J\Pictures\TEAM\admin_bl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944809"/>
            <a:ext cx="7740860" cy="399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sp>
        <p:nvSpPr>
          <p:cNvPr id="5" name="타원 4"/>
          <p:cNvSpPr/>
          <p:nvPr/>
        </p:nvSpPr>
        <p:spPr>
          <a:xfrm>
            <a:off x="395536" y="53732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4146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9727" y="56536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622" y="5373216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선택된 계정을 삭제시킨다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548680"/>
            <a:ext cx="8856984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7504" y="5085184"/>
            <a:ext cx="79208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73" y="5106622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400" dirty="0" smtClean="0"/>
              <a:t>회원정보 페이지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1916716" y="106907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16716" y="103732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132740" y="1520788"/>
            <a:ext cx="1545284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23728" y="1052736"/>
            <a:ext cx="4176464" cy="9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26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J\Pictures\TEAM\admin_mess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44" y="1035028"/>
            <a:ext cx="7770740" cy="385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sp>
        <p:nvSpPr>
          <p:cNvPr id="5" name="타원 4"/>
          <p:cNvSpPr/>
          <p:nvPr/>
        </p:nvSpPr>
        <p:spPr>
          <a:xfrm>
            <a:off x="395536" y="53732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4146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9727" y="56536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622" y="5373216"/>
            <a:ext cx="18870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회원의 기본정보를 표기한다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548680"/>
            <a:ext cx="8856984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7504" y="5085184"/>
            <a:ext cx="79208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73" y="5106622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400" dirty="0" smtClean="0"/>
              <a:t>회원정보 페이지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33904" y="2312301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904" y="2280551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5724128" y="4365104"/>
            <a:ext cx="864096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69205" y="2276872"/>
            <a:ext cx="1926531" cy="90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436096" y="436510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6096" y="433335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1" name="타원 20"/>
          <p:cNvSpPr/>
          <p:nvPr/>
        </p:nvSpPr>
        <p:spPr>
          <a:xfrm>
            <a:off x="391344" y="580526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95535" y="6085676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4430" y="5805264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수신자에게 메시지를 전송한다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95536" y="577448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4155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TJ\Pictures\TEAM\head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85769"/>
            <a:ext cx="7480820" cy="380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sp>
        <p:nvSpPr>
          <p:cNvPr id="5" name="타원 4"/>
          <p:cNvSpPr/>
          <p:nvPr/>
        </p:nvSpPr>
        <p:spPr>
          <a:xfrm>
            <a:off x="395536" y="53732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4146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9727" y="56536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622" y="5373216"/>
            <a:ext cx="68884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나의 </a:t>
            </a:r>
            <a:r>
              <a:rPr lang="ko-KR" altLang="en-US" sz="1000" dirty="0" err="1" smtClean="0"/>
              <a:t>스터디그룹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스터디룸</a:t>
            </a:r>
            <a:r>
              <a:rPr lang="ko-KR" altLang="en-US" sz="1000" dirty="0" smtClean="0"/>
              <a:t> 이력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메시지 등을 확인할 수 있는 개인 </a:t>
            </a:r>
            <a:r>
              <a:rPr lang="ko-KR" altLang="en-US" sz="1000" dirty="0" err="1" smtClean="0"/>
              <a:t>네비게이션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새로운 메시지가 오면 숫자가 변한다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548680"/>
            <a:ext cx="8856984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7504" y="5085184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73" y="5106622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400" dirty="0" smtClean="0"/>
              <a:t>회원정보 페이지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175320" y="206034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5320" y="1999873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499356" y="1628800"/>
            <a:ext cx="1042794" cy="3168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878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J\Pictures\TEAM\스터디룸 목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46" y="1080361"/>
            <a:ext cx="6972190" cy="346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sp>
        <p:nvSpPr>
          <p:cNvPr id="5" name="타원 4"/>
          <p:cNvSpPr/>
          <p:nvPr/>
        </p:nvSpPr>
        <p:spPr>
          <a:xfrm>
            <a:off x="395536" y="53732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4146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9727" y="56536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622" y="5373216"/>
            <a:ext cx="2874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새로운 </a:t>
            </a:r>
            <a:r>
              <a:rPr lang="ko-KR" altLang="en-US" sz="1000" dirty="0" err="1" smtClean="0"/>
              <a:t>스터디그룹을</a:t>
            </a:r>
            <a:r>
              <a:rPr lang="ko-KR" altLang="en-US" sz="1000" dirty="0" smtClean="0"/>
              <a:t> 개설하는 페이지로 이동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548680"/>
            <a:ext cx="8856984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7504" y="5085184"/>
            <a:ext cx="79208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73" y="5106622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400" dirty="0" smtClean="0"/>
              <a:t>회원정보 페이지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244968" y="206705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968" y="203530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351151" y="1893168"/>
            <a:ext cx="864096" cy="26473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9356" y="2136533"/>
            <a:ext cx="1062435" cy="2806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86176" y="1921875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6176" y="1890125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1" name="타원 20"/>
          <p:cNvSpPr/>
          <p:nvPr/>
        </p:nvSpPr>
        <p:spPr>
          <a:xfrm>
            <a:off x="391344" y="580526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95535" y="6085676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4430" y="5805264"/>
            <a:ext cx="4509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사용자가 만든 </a:t>
            </a:r>
            <a:r>
              <a:rPr lang="ko-KR" altLang="en-US" sz="1000" dirty="0" err="1" smtClean="0"/>
              <a:t>스터디와</a:t>
            </a:r>
            <a:r>
              <a:rPr lang="ko-KR" altLang="en-US" sz="1000" dirty="0" smtClean="0"/>
              <a:t> 가입한 </a:t>
            </a:r>
            <a:r>
              <a:rPr lang="ko-KR" altLang="en-US" sz="1000" dirty="0" err="1" smtClean="0"/>
              <a:t>스터디를</a:t>
            </a:r>
            <a:r>
              <a:rPr lang="ko-KR" altLang="en-US" sz="1000" dirty="0" smtClean="0"/>
              <a:t> 구분해서 링크로 이동할 수 있다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95536" y="577448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7155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TJ\Pictures\TEAM\studygroup_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8" y="1196752"/>
            <a:ext cx="8183066" cy="376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sp>
        <p:nvSpPr>
          <p:cNvPr id="5" name="타원 4"/>
          <p:cNvSpPr/>
          <p:nvPr/>
        </p:nvSpPr>
        <p:spPr>
          <a:xfrm>
            <a:off x="395536" y="53732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4146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9727" y="56536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622" y="5373216"/>
            <a:ext cx="5843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스터디</a:t>
            </a:r>
            <a:r>
              <a:rPr lang="ko-KR" altLang="en-US" sz="1000" dirty="0" smtClean="0"/>
              <a:t> 그룹의 간단한 정보를 표기 기존 </a:t>
            </a:r>
            <a:r>
              <a:rPr lang="ko-KR" altLang="en-US" sz="1000" dirty="0" err="1" smtClean="0"/>
              <a:t>맴버일</a:t>
            </a:r>
            <a:r>
              <a:rPr lang="ko-KR" altLang="en-US" sz="1000" dirty="0" smtClean="0"/>
              <a:t> 경우 그룹 가입하기 버튼이 글 작성하기로 변한다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548680"/>
            <a:ext cx="8856984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7504" y="5085184"/>
            <a:ext cx="79208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73" y="5106622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400" dirty="0" smtClean="0"/>
              <a:t>회원정보 페이지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182999" y="298421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999" y="295246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2351150" y="1196752"/>
            <a:ext cx="5533217" cy="37688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9356" y="2984218"/>
            <a:ext cx="1912404" cy="732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986176" y="1921875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86176" y="1890125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21" name="타원 20"/>
          <p:cNvSpPr/>
          <p:nvPr/>
        </p:nvSpPr>
        <p:spPr>
          <a:xfrm>
            <a:off x="391344" y="580526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95535" y="6085676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4430" y="5805264"/>
            <a:ext cx="5269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스터디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맴버가</a:t>
            </a:r>
            <a:r>
              <a:rPr lang="ko-KR" altLang="en-US" sz="1000" dirty="0" smtClean="0"/>
              <a:t> 작성한 글을 표시하는 부분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관리자의 경우에 공지사항을 작성할 수 있다</a:t>
            </a:r>
            <a:endParaRPr lang="ko-KR" alt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95536" y="577448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6126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TJ\Pictures\TEAM\wr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1" y="751135"/>
            <a:ext cx="8476986" cy="41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sp>
        <p:nvSpPr>
          <p:cNvPr id="5" name="타원 4"/>
          <p:cNvSpPr/>
          <p:nvPr/>
        </p:nvSpPr>
        <p:spPr>
          <a:xfrm>
            <a:off x="395536" y="53732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4146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9727" y="56536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622" y="5373216"/>
            <a:ext cx="45929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스터디</a:t>
            </a:r>
            <a:r>
              <a:rPr lang="ko-KR" altLang="en-US" sz="1000" dirty="0" smtClean="0"/>
              <a:t> 그룹에 게시할 글을 작성한다 관리자는 공지사항 설정을 할 수 있다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548680"/>
            <a:ext cx="8856984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7504" y="5085184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73" y="5106622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400" dirty="0" smtClean="0"/>
              <a:t>회원정보 페이지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182999" y="298421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999" y="295246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467544" y="764705"/>
            <a:ext cx="7632848" cy="3672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12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1.  </a:t>
            </a:r>
            <a:r>
              <a:rPr lang="ko-KR" altLang="en-US" b="1" dirty="0" smtClean="0">
                <a:solidFill>
                  <a:srgbClr val="756B5F"/>
                </a:solidFill>
              </a:rPr>
              <a:t>주제 및 목적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4820" y="764704"/>
            <a:ext cx="7063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1.2 </a:t>
            </a:r>
            <a:r>
              <a:rPr lang="ko-KR" altLang="en-US" sz="2000" dirty="0" smtClean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참조</a:t>
            </a:r>
            <a:endParaRPr lang="en-US" altLang="ko-KR" sz="20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en-US" altLang="ko-KR" sz="2000" dirty="0" smtClean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본 사이트는 실제 운용되고 있는 </a:t>
            </a:r>
            <a:r>
              <a:rPr lang="ko-KR" altLang="en-US" sz="1500" dirty="0" err="1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올탑스터디</a:t>
            </a:r>
            <a:r>
              <a:rPr lang="ko-KR" altLang="en-US" sz="15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카페</a:t>
            </a:r>
            <a:r>
              <a:rPr lang="en-US" altLang="ko-KR" sz="15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BEST FRIEND </a:t>
            </a:r>
            <a:r>
              <a:rPr lang="ko-KR" altLang="en-US" sz="15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등을 참조하여</a:t>
            </a:r>
            <a:endParaRPr lang="en-US" altLang="ko-KR" sz="15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r>
              <a:rPr lang="ko-KR" altLang="en-US" sz="15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예약 및 게시판 등의 기능을 구현하였다</a:t>
            </a:r>
            <a:r>
              <a:rPr lang="en-US" altLang="ko-KR" sz="15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r>
              <a:rPr lang="ko-KR" altLang="en-US" sz="1500" dirty="0">
                <a:solidFill>
                  <a:srgbClr val="464646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15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endParaRPr lang="ko-KR" altLang="en-US" sz="2000" dirty="0">
              <a:solidFill>
                <a:srgbClr val="464646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6381328"/>
            <a:ext cx="2133600" cy="365125"/>
          </a:xfrm>
        </p:spPr>
        <p:txBody>
          <a:bodyPr/>
          <a:lstStyle/>
          <a:p>
            <a:fld id="{8E974B11-60DB-405B-8211-256C6E064270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1027" name="Picture 3" descr="E:\2ed project\발표 피피티\참고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96" y="2449916"/>
            <a:ext cx="4895136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J\Desktop\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35065"/>
            <a:ext cx="648072" cy="51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-252536" y="1988840"/>
            <a:ext cx="9721080" cy="5040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-324544" y="5733256"/>
            <a:ext cx="9865096" cy="36004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:\2ed project\발표 피피티\참고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649" y="3493965"/>
            <a:ext cx="4685301" cy="228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7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J\Pictures\TEAM\notice_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6" y="791911"/>
            <a:ext cx="8528801" cy="408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</a:t>
            </a:r>
            <a:r>
              <a:rPr lang="ko-KR" altLang="en-US" b="1" dirty="0" smtClean="0">
                <a:solidFill>
                  <a:srgbClr val="756B5F"/>
                </a:solidFill>
              </a:rPr>
              <a:t>핵심 코드 및 시연 화</a:t>
            </a:r>
            <a:r>
              <a:rPr lang="ko-KR" altLang="en-US" b="1" dirty="0">
                <a:solidFill>
                  <a:srgbClr val="756B5F"/>
                </a:solidFill>
              </a:rPr>
              <a:t>면</a:t>
            </a:r>
          </a:p>
        </p:txBody>
      </p:sp>
      <p:sp>
        <p:nvSpPr>
          <p:cNvPr id="5" name="타원 4"/>
          <p:cNvSpPr/>
          <p:nvPr/>
        </p:nvSpPr>
        <p:spPr>
          <a:xfrm>
            <a:off x="395536" y="53732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34146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399727" y="5653628"/>
            <a:ext cx="6336705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8622" y="5373216"/>
            <a:ext cx="4509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공지사항을 누르면 나타난다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조회수가 오르고 상세 내용을 확인할 수 있다</a:t>
            </a:r>
            <a:endParaRPr lang="ko-KR" altLang="en-US" sz="1000" dirty="0"/>
          </a:p>
        </p:txBody>
      </p:sp>
      <p:sp>
        <p:nvSpPr>
          <p:cNvPr id="9" name="직사각형 8"/>
          <p:cNvSpPr/>
          <p:nvPr/>
        </p:nvSpPr>
        <p:spPr>
          <a:xfrm>
            <a:off x="107504" y="548680"/>
            <a:ext cx="8856984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7504" y="5085184"/>
            <a:ext cx="7920880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73" y="5106622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ko-KR" altLang="en-US" sz="1400" dirty="0" smtClean="0"/>
              <a:t>회원정보 페이지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1187624" y="137251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7624" y="134076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1454912" y="980728"/>
            <a:ext cx="7293552" cy="18002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339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err="1" smtClean="0">
                <a:solidFill>
                  <a:srgbClr val="756B5F"/>
                </a:solidFill>
              </a:rPr>
              <a:t>스터디룸</a:t>
            </a:r>
            <a:r>
              <a:rPr lang="ko-KR" altLang="en-US" b="1" dirty="0" smtClean="0">
                <a:solidFill>
                  <a:srgbClr val="756B5F"/>
                </a:solidFill>
              </a:rPr>
              <a:t> 예약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835694" y="3079441"/>
            <a:ext cx="194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스터디룸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예약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7" name="Picture 3" descr="C:\Users\TJ\Desktop\1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57911"/>
            <a:ext cx="267458" cy="2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/>
          <p:cNvSpPr/>
          <p:nvPr/>
        </p:nvSpPr>
        <p:spPr>
          <a:xfrm>
            <a:off x="1331640" y="2852936"/>
            <a:ext cx="2880319" cy="86409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C:\Users\TJ\Desktop\피피티용 사진\유저용\예약 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" r="11155"/>
          <a:stretch/>
        </p:blipFill>
        <p:spPr bwMode="auto">
          <a:xfrm>
            <a:off x="270221" y="2392092"/>
            <a:ext cx="3274413" cy="219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TJ\Desktop\피피티용 사진\유저용\예약 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r="36952"/>
          <a:stretch/>
        </p:blipFill>
        <p:spPr bwMode="auto">
          <a:xfrm>
            <a:off x="3569085" y="620299"/>
            <a:ext cx="5107371" cy="40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J\Desktop\피피티용 사진\유저용\메인화면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3" t="1" r="12917" b="52291"/>
          <a:stretch/>
        </p:blipFill>
        <p:spPr bwMode="auto">
          <a:xfrm>
            <a:off x="251520" y="692696"/>
            <a:ext cx="3064324" cy="15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47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err="1" smtClean="0">
                <a:solidFill>
                  <a:srgbClr val="756B5F"/>
                </a:solidFill>
              </a:rPr>
              <a:t>스터디룸</a:t>
            </a:r>
            <a:r>
              <a:rPr lang="ko-KR" altLang="en-US" b="1" dirty="0" smtClean="0">
                <a:solidFill>
                  <a:srgbClr val="756B5F"/>
                </a:solidFill>
              </a:rPr>
              <a:t> 예약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31381" y="908720"/>
            <a:ext cx="525913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12248" y="822251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3198" y="79010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82890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79715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109314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828902"/>
            <a:ext cx="4455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스터디룸</a:t>
            </a:r>
            <a:r>
              <a:rPr lang="ko-KR" altLang="en-US" sz="1000" dirty="0" smtClean="0"/>
              <a:t> 예약 버튼을 클릭 시 </a:t>
            </a:r>
            <a:r>
              <a:rPr lang="ko-KR" altLang="en-US" sz="1000" dirty="0" err="1" smtClean="0"/>
              <a:t>이용일시</a:t>
            </a:r>
            <a:r>
              <a:rPr lang="ko-KR" altLang="en-US" sz="1000" dirty="0" smtClean="0"/>
              <a:t> 및 인원선택 화면으로 넘어간다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32406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30120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604480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301208"/>
            <a:ext cx="44165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등록된 </a:t>
            </a:r>
            <a:r>
              <a:rPr lang="ko-KR" altLang="en-US" sz="1000" dirty="0" err="1" smtClean="0"/>
              <a:t>스터디룸을</a:t>
            </a:r>
            <a:r>
              <a:rPr lang="ko-KR" altLang="en-US" sz="1000" dirty="0" smtClean="0"/>
              <a:t> 선택할 수 있고 선택 시 룸의 정보를 확인 할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755576" y="245263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5576" y="242088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1043608" y="2420888"/>
            <a:ext cx="2088232" cy="178916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23528" y="581288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28" y="578113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327719" y="6093296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6614" y="5790024"/>
            <a:ext cx="3355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 </a:t>
            </a:r>
            <a:r>
              <a:rPr lang="ko-KR" altLang="en-US" sz="1000" dirty="0" err="1" smtClean="0"/>
              <a:t>방선택시</a:t>
            </a:r>
            <a:r>
              <a:rPr lang="ko-KR" altLang="en-US" sz="1000" dirty="0" smtClean="0"/>
              <a:t> 해당 방의 옵션을 확인할 수 있는 </a:t>
            </a:r>
            <a:r>
              <a:rPr lang="ko-KR" altLang="en-US" sz="1000" dirty="0" err="1" smtClean="0"/>
              <a:t>모달</a:t>
            </a:r>
            <a:r>
              <a:rPr lang="ko-KR" altLang="en-US" sz="1000" dirty="0" smtClean="0"/>
              <a:t> 화면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>
          <a:xfrm>
            <a:off x="5292080" y="1455559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92080" y="1423809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5580112" y="1465028"/>
            <a:ext cx="1440160" cy="955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9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C:\Users\TJ\Desktop\피피티용 사진\유저용\예약 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" t="37530" r="45983" b="31983"/>
          <a:stretch/>
        </p:blipFill>
        <p:spPr bwMode="auto">
          <a:xfrm>
            <a:off x="251520" y="2780928"/>
            <a:ext cx="3371540" cy="136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TJ\Desktop\피피티용 사진\유저용\예약 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r="36952"/>
          <a:stretch/>
        </p:blipFill>
        <p:spPr bwMode="auto">
          <a:xfrm>
            <a:off x="3569085" y="620299"/>
            <a:ext cx="5107371" cy="40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TJ\Desktop\피피티용 사진\유저용\메인화면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3" t="1" r="12917" b="52291"/>
          <a:stretch/>
        </p:blipFill>
        <p:spPr bwMode="auto">
          <a:xfrm>
            <a:off x="251520" y="692696"/>
            <a:ext cx="3064324" cy="154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err="1" smtClean="0">
                <a:solidFill>
                  <a:srgbClr val="756B5F"/>
                </a:solidFill>
              </a:rPr>
              <a:t>스터디룸</a:t>
            </a:r>
            <a:r>
              <a:rPr lang="ko-KR" altLang="en-US" b="1" dirty="0" smtClean="0">
                <a:solidFill>
                  <a:srgbClr val="756B5F"/>
                </a:solidFill>
              </a:rPr>
              <a:t> 예약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31381" y="908720"/>
            <a:ext cx="525913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12248" y="822251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3198" y="79010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82890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79715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109314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828902"/>
            <a:ext cx="44550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/>
              <a:t>스터디룸</a:t>
            </a:r>
            <a:r>
              <a:rPr lang="ko-KR" altLang="en-US" sz="1000" dirty="0"/>
              <a:t> 예약 버튼을 클릭 시 </a:t>
            </a:r>
            <a:r>
              <a:rPr lang="ko-KR" altLang="en-US" sz="1000" dirty="0" err="1"/>
              <a:t>이용일시</a:t>
            </a:r>
            <a:r>
              <a:rPr lang="ko-KR" altLang="en-US" sz="1000" dirty="0"/>
              <a:t> 및 인원선택 화면으로 넘어간다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30882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27707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589240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285968"/>
            <a:ext cx="68852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en-US" altLang="ko-KR" sz="1000" dirty="0" err="1" smtClean="0"/>
              <a:t>jQuery</a:t>
            </a:r>
            <a:r>
              <a:rPr lang="ko-KR" altLang="en-US" sz="1000" dirty="0" smtClean="0"/>
              <a:t>를 이용해 달력화면을 이용해 쉽게 날짜를 선택할 수 있게 하고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현재 날짜 이후로만 선택이 가능하도록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611560" y="274067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1560" y="270892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899592" y="2769895"/>
            <a:ext cx="2592288" cy="14401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23528" y="576500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28" y="573325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327719" y="6045418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6614" y="5742146"/>
            <a:ext cx="6548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 </a:t>
            </a:r>
            <a:r>
              <a:rPr lang="ko-KR" altLang="en-US" sz="1000" dirty="0" smtClean="0"/>
              <a:t>방 </a:t>
            </a:r>
            <a:r>
              <a:rPr lang="ko-KR" altLang="en-US" sz="1000" dirty="0" err="1" smtClean="0"/>
              <a:t>선택시</a:t>
            </a:r>
            <a:r>
              <a:rPr lang="ko-KR" altLang="en-US" sz="1000" dirty="0" smtClean="0"/>
              <a:t> 해당 방에 대한 모든 예약 정보가 출력되며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이용날짜 </a:t>
            </a:r>
            <a:r>
              <a:rPr lang="ko-KR" altLang="en-US" sz="1000" dirty="0" err="1" smtClean="0"/>
              <a:t>선택시</a:t>
            </a:r>
            <a:r>
              <a:rPr lang="ko-KR" altLang="en-US" sz="1000" dirty="0" smtClean="0"/>
              <a:t> 해당 날짜에 예약된 정보만 출력된다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>
          <a:xfrm>
            <a:off x="5220072" y="1311543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20072" y="1279793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5580112" y="1465028"/>
            <a:ext cx="1440160" cy="955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1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피피티용 사진\유저용\예약 1페이지 최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43" y="836712"/>
            <a:ext cx="4147741" cy="207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E:\피피티용 사진\유저용\예약 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457" y="753973"/>
            <a:ext cx="4248298" cy="33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err="1" smtClean="0">
                <a:solidFill>
                  <a:srgbClr val="756B5F"/>
                </a:solidFill>
              </a:rPr>
              <a:t>스터디룸</a:t>
            </a:r>
            <a:r>
              <a:rPr lang="ko-KR" altLang="en-US" b="1" dirty="0" smtClean="0">
                <a:solidFill>
                  <a:srgbClr val="756B5F"/>
                </a:solidFill>
              </a:rPr>
              <a:t> 예약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61378" y="2606432"/>
            <a:ext cx="612282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475656" y="253607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6606" y="2503929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90091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86916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181322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900910"/>
            <a:ext cx="69220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이용 정보 선택 후 예약하기를 </a:t>
            </a:r>
            <a:r>
              <a:rPr lang="ko-KR" altLang="en-US" sz="1000" dirty="0" err="1" smtClean="0"/>
              <a:t>눌렀을때</a:t>
            </a:r>
            <a:r>
              <a:rPr lang="ko-KR" altLang="en-US" sz="1000" dirty="0" smtClean="0"/>
              <a:t>  중복된 날짜가 선택되었다면 </a:t>
            </a:r>
            <a:r>
              <a:rPr lang="en-US" altLang="ko-KR" sz="1000" dirty="0" smtClean="0"/>
              <a:t>alert</a:t>
            </a:r>
            <a:r>
              <a:rPr lang="ko-KR" altLang="en-US" sz="1000" dirty="0" smtClean="0"/>
              <a:t>창이 화면에 떠 재 선택할 수 있도록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52485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49310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805264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501992"/>
            <a:ext cx="64139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예약하기 버튼을 클릭하면 선택한 </a:t>
            </a:r>
            <a:r>
              <a:rPr lang="ko-KR" altLang="en-US" sz="1000" dirty="0" err="1" smtClean="0"/>
              <a:t>스터디룸의</a:t>
            </a:r>
            <a:r>
              <a:rPr lang="ko-KR" altLang="en-US" sz="1000" dirty="0" smtClean="0"/>
              <a:t> 정보와 예약 날짜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예약시간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총 </a:t>
            </a:r>
            <a:r>
              <a:rPr lang="ko-KR" altLang="en-US" sz="1000" dirty="0" err="1" smtClean="0"/>
              <a:t>결제금액등을</a:t>
            </a:r>
            <a:r>
              <a:rPr lang="ko-KR" altLang="en-US" sz="1000" dirty="0" smtClean="0"/>
              <a:t> 확인할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5220072" y="1311543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20072" y="1279793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5580112" y="1465028"/>
            <a:ext cx="1440160" cy="955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8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E:\피피티용 사진\유저용\과거이용내력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481" y="1157319"/>
            <a:ext cx="4295991" cy="291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피피티용 사진\유저용\예약 이력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16" y="1215663"/>
            <a:ext cx="4252076" cy="284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err="1" smtClean="0">
                <a:solidFill>
                  <a:srgbClr val="756B5F"/>
                </a:solidFill>
              </a:rPr>
              <a:t>스터디룸</a:t>
            </a:r>
            <a:r>
              <a:rPr lang="ko-KR" altLang="en-US" b="1" dirty="0" smtClean="0">
                <a:solidFill>
                  <a:srgbClr val="756B5F"/>
                </a:solidFill>
              </a:rPr>
              <a:t> 예약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6672" y="1206875"/>
            <a:ext cx="962960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51520" y="98072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1995" y="952153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327719" y="468488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65313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4965298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684886"/>
            <a:ext cx="44646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예약내역을 클릭하면 예약 시작시간이 아직 지나지 않은 예약내역만 출력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04492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01317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325338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022066"/>
            <a:ext cx="35605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과거이용내역을 클릭하면 사용이 종료된 예약내역만 출력</a:t>
            </a:r>
            <a:endParaRPr lang="ko-KR" altLang="en-US" sz="1000" dirty="0"/>
          </a:p>
        </p:txBody>
      </p:sp>
      <p:sp>
        <p:nvSpPr>
          <p:cNvPr id="41" name="타원 40"/>
          <p:cNvSpPr/>
          <p:nvPr/>
        </p:nvSpPr>
        <p:spPr>
          <a:xfrm>
            <a:off x="1835696" y="350100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35696" y="346710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509120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323528" y="540496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3528" y="537321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50" name="직선 연결선 49"/>
          <p:cNvCxnSpPr/>
          <p:nvPr/>
        </p:nvCxnSpPr>
        <p:spPr>
          <a:xfrm>
            <a:off x="327719" y="5685378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6614" y="5382106"/>
            <a:ext cx="2730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예약내역의 모든 리스트는 </a:t>
            </a:r>
            <a:r>
              <a:rPr lang="ko-KR" altLang="en-US" sz="1000" dirty="0" err="1" smtClean="0"/>
              <a:t>페이징처리된다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5" name="타원 34"/>
          <p:cNvSpPr/>
          <p:nvPr/>
        </p:nvSpPr>
        <p:spPr>
          <a:xfrm>
            <a:off x="5220072" y="90872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20072" y="87632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5364088" y="1124744"/>
            <a:ext cx="1008112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07704" y="3789040"/>
            <a:ext cx="962960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83568" y="1814344"/>
            <a:ext cx="530912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05184" y="1814344"/>
            <a:ext cx="530912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217552" y="1772816"/>
            <a:ext cx="530912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471735" y="159832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71735" y="156441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8032576" y="1529725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32576" y="149581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4687441" y="159070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87441" y="155679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327719" y="6036528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26614" y="5733256"/>
            <a:ext cx="6814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사용종료시</a:t>
            </a:r>
            <a:r>
              <a:rPr lang="ko-KR" altLang="en-US" sz="1000" dirty="0" smtClean="0"/>
              <a:t> 리스트의 후기쓰기를 눌러 해당 </a:t>
            </a:r>
            <a:r>
              <a:rPr lang="ko-KR" altLang="en-US" sz="1000" dirty="0" err="1" smtClean="0"/>
              <a:t>스터디룸의</a:t>
            </a:r>
            <a:r>
              <a:rPr lang="ko-KR" altLang="en-US" sz="1000" dirty="0" smtClean="0"/>
              <a:t> 후기를 작성할 수 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작성 </a:t>
            </a:r>
            <a:r>
              <a:rPr lang="ko-KR" altLang="en-US" sz="1000" dirty="0" err="1" smtClean="0"/>
              <a:t>완료시</a:t>
            </a:r>
            <a:r>
              <a:rPr lang="ko-KR" altLang="en-US" sz="1000" dirty="0" smtClean="0"/>
              <a:t> 작성 완료를 출력한다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60" name="타원 59"/>
          <p:cNvSpPr/>
          <p:nvPr/>
        </p:nvSpPr>
        <p:spPr>
          <a:xfrm>
            <a:off x="323528" y="575611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23528" y="573325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943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자유게시판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7719" y="482890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79715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229200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828902"/>
            <a:ext cx="6199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관리자와 회원 모두 자유게시판에 글을 작성할 수 있으며 리스트는 </a:t>
            </a:r>
            <a:r>
              <a:rPr lang="ko-KR" altLang="en-US" sz="1000" dirty="0" err="1" smtClean="0"/>
              <a:t>최신글</a:t>
            </a:r>
            <a:r>
              <a:rPr lang="ko-KR" altLang="en-US" sz="1000" dirty="0" smtClean="0"/>
              <a:t> 순서로 출력된다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관리자가 작성한 글은 회원이 작성한 글보다 상단에 노출되며 리스트에서 공지 아이콘과 함께 나타난다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45284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42871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6021288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437604"/>
            <a:ext cx="7215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글쓰기 버튼을 클릭하면 자유게시판 글 작성페이지로 이동한다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  </a:t>
            </a:r>
            <a:r>
              <a:rPr lang="ko-KR" altLang="en-US" sz="1000" dirty="0" smtClean="0"/>
              <a:t>글쓰기 버튼은 관리자로그인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회원로그인 시에만 사용할 수 있으며 </a:t>
            </a:r>
            <a:r>
              <a:rPr lang="ko-KR" altLang="en-US" sz="1000" dirty="0" err="1" smtClean="0"/>
              <a:t>비로그인시</a:t>
            </a:r>
            <a:r>
              <a:rPr lang="ko-KR" altLang="en-US" sz="1000" dirty="0" smtClean="0"/>
              <a:t> 글쓰기 버튼을 클릭하면 우측 화면과 같이</a:t>
            </a:r>
            <a:endParaRPr lang="en-US" altLang="ko-KR" sz="1000" dirty="0" smtClean="0"/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“</a:t>
            </a:r>
            <a:r>
              <a:rPr lang="ko-KR" altLang="en-US" sz="1000" dirty="0" smtClean="0"/>
              <a:t>로그인 후 </a:t>
            </a:r>
            <a:r>
              <a:rPr lang="ko-KR" altLang="en-US" sz="1000" dirty="0" err="1" smtClean="0"/>
              <a:t>이용가능합니다</a:t>
            </a:r>
            <a:r>
              <a:rPr lang="en-US" altLang="ko-KR" sz="1000" dirty="0" smtClean="0"/>
              <a:t>!” </a:t>
            </a:r>
            <a:r>
              <a:rPr lang="ko-KR" altLang="en-US" sz="1000" dirty="0" smtClean="0"/>
              <a:t>라는 </a:t>
            </a:r>
            <a:r>
              <a:rPr lang="en-US" altLang="ko-KR" sz="1000" dirty="0" smtClean="0"/>
              <a:t>alert </a:t>
            </a:r>
            <a:r>
              <a:rPr lang="ko-KR" altLang="en-US" sz="1000" dirty="0" smtClean="0"/>
              <a:t>창이 화면에 뜬다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E:\피피티용 사진\자유게시판\리스트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83"/>
          <a:stretch/>
        </p:blipFill>
        <p:spPr bwMode="auto">
          <a:xfrm>
            <a:off x="288478" y="836712"/>
            <a:ext cx="6571059" cy="3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피피티용 사진\자유게시판\글쓰기경고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5" t="1668" r="27959" b="84898"/>
          <a:stretch/>
        </p:blipFill>
        <p:spPr bwMode="auto">
          <a:xfrm>
            <a:off x="6059440" y="1640632"/>
            <a:ext cx="2704784" cy="7429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3440868" y="4113472"/>
            <a:ext cx="656939" cy="251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61708" y="3861840"/>
            <a:ext cx="656939" cy="251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867700" y="1484784"/>
            <a:ext cx="3024780" cy="1152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456832" y="1556792"/>
            <a:ext cx="3195287" cy="1061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108895" y="3645024"/>
            <a:ext cx="1751137" cy="342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6" name="꺾인 연결선 5"/>
          <p:cNvCxnSpPr/>
          <p:nvPr/>
        </p:nvCxnSpPr>
        <p:spPr>
          <a:xfrm rot="5400000" flipH="1" flipV="1">
            <a:off x="6182231" y="2717569"/>
            <a:ext cx="1278735" cy="1261441"/>
          </a:xfrm>
          <a:prstGeom prst="bentConnector3">
            <a:avLst>
              <a:gd name="adj1" fmla="val -652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/>
          <p:cNvSpPr/>
          <p:nvPr/>
        </p:nvSpPr>
        <p:spPr>
          <a:xfrm>
            <a:off x="2195736" y="130051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95736" y="126876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2771800" y="374878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771800" y="371703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5148064" y="389279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48064" y="386104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3131840" y="424394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131840" y="422108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913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피피티용 사진\자유게시판\검색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32" y="1112436"/>
            <a:ext cx="7845593" cy="30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자유게시판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327719" y="497291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7719" y="494116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cxnSp>
        <p:nvCxnSpPr>
          <p:cNvPr id="32" name="직선 연결선 31"/>
          <p:cNvCxnSpPr/>
          <p:nvPr/>
        </p:nvCxnSpPr>
        <p:spPr>
          <a:xfrm>
            <a:off x="331910" y="5301208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0805" y="4972918"/>
            <a:ext cx="64267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검색조건을 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글제목</a:t>
            </a:r>
            <a:r>
              <a:rPr lang="en-US" altLang="ko-KR" sz="1000" dirty="0" smtClean="0"/>
              <a:t>+</a:t>
            </a:r>
            <a:r>
              <a:rPr lang="ko-KR" altLang="en-US" sz="1000" dirty="0" err="1" smtClean="0"/>
              <a:t>글내용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err="1" smtClean="0"/>
              <a:t>글내용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err="1" smtClean="0"/>
              <a:t>글제목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작성자</a:t>
            </a:r>
            <a:r>
              <a:rPr lang="en-US" altLang="ko-KR" sz="1000" dirty="0" smtClean="0"/>
              <a:t>) </a:t>
            </a:r>
            <a:r>
              <a:rPr lang="ko-KR" altLang="en-US" sz="1000" dirty="0" smtClean="0"/>
              <a:t>로 설정해 원하는 글만 </a:t>
            </a:r>
            <a:r>
              <a:rPr lang="ko-KR" altLang="en-US" sz="1000" dirty="0" err="1" smtClean="0"/>
              <a:t>필터링해서</a:t>
            </a:r>
            <a:r>
              <a:rPr lang="ko-KR" altLang="en-US" sz="1000" dirty="0" smtClean="0"/>
              <a:t> 출력할 수 있다</a:t>
            </a:r>
            <a:r>
              <a:rPr lang="en-US" altLang="ko-KR" sz="1000" dirty="0" smtClean="0"/>
              <a:t>.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23528" y="545284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3528" y="542871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39" name="직선 연결선 38"/>
          <p:cNvCxnSpPr/>
          <p:nvPr/>
        </p:nvCxnSpPr>
        <p:spPr>
          <a:xfrm>
            <a:off x="327719" y="5805264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6614" y="5437604"/>
            <a:ext cx="3214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자유게시판의 리스트출력은 </a:t>
            </a:r>
            <a:r>
              <a:rPr lang="ko-KR" altLang="en-US" sz="1000" dirty="0" err="1" smtClean="0"/>
              <a:t>페이징처리를</a:t>
            </a:r>
            <a:r>
              <a:rPr lang="ko-KR" altLang="en-US" sz="1000" dirty="0" smtClean="0"/>
              <a:t> 사용했다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3411005" y="3645024"/>
            <a:ext cx="656939" cy="2516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155421" y="3069752"/>
            <a:ext cx="728947" cy="4312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547664" y="2204864"/>
            <a:ext cx="5544616" cy="3149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987824" y="2780928"/>
            <a:ext cx="2802353" cy="4146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1259632" y="188760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259632" y="185585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66" name="타원 65"/>
          <p:cNvSpPr/>
          <p:nvPr/>
        </p:nvSpPr>
        <p:spPr>
          <a:xfrm>
            <a:off x="2699792" y="288468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99792" y="285293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68" name="타원 67"/>
          <p:cNvSpPr/>
          <p:nvPr/>
        </p:nvSpPr>
        <p:spPr>
          <a:xfrm>
            <a:off x="6841777" y="310071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41777" y="306896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70" name="타원 69"/>
          <p:cNvSpPr/>
          <p:nvPr/>
        </p:nvSpPr>
        <p:spPr>
          <a:xfrm>
            <a:off x="3131840" y="367891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131840" y="365605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7209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자유게시판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65313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 descr="E:\피피티용 사진\자유게시판\본인 글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9" t="19561" r="14411" b="2427"/>
          <a:stretch/>
        </p:blipFill>
        <p:spPr bwMode="auto">
          <a:xfrm>
            <a:off x="199236" y="1268760"/>
            <a:ext cx="4345048" cy="257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피피티용 사진\자유게시판\ck에디터랑 비로그인시 디테일화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124744"/>
            <a:ext cx="4488026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323526" y="1340768"/>
            <a:ext cx="1080121" cy="504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44008" y="1340768"/>
            <a:ext cx="1080121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572000" y="2069232"/>
            <a:ext cx="1512168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49422" y="2564904"/>
            <a:ext cx="4078562" cy="5760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203848" y="3474343"/>
            <a:ext cx="1368152" cy="372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244408" y="3483496"/>
            <a:ext cx="540060" cy="3727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475656" y="166055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75656" y="162880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5796136" y="166055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96136" y="162880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54" name="타원 53"/>
          <p:cNvSpPr/>
          <p:nvPr/>
        </p:nvSpPr>
        <p:spPr>
          <a:xfrm>
            <a:off x="6228184" y="252464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28184" y="249289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2267744" y="223661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267744" y="220486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58" name="타원 57"/>
          <p:cNvSpPr/>
          <p:nvPr/>
        </p:nvSpPr>
        <p:spPr>
          <a:xfrm>
            <a:off x="2915816" y="3824203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15816" y="3800073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644008" y="3660732"/>
            <a:ext cx="3456384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/>
          <p:cNvSpPr/>
          <p:nvPr/>
        </p:nvSpPr>
        <p:spPr>
          <a:xfrm>
            <a:off x="327719" y="475689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27719" y="472514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73" name="직선 연결선 72"/>
          <p:cNvCxnSpPr/>
          <p:nvPr/>
        </p:nvCxnSpPr>
        <p:spPr>
          <a:xfrm>
            <a:off x="331910" y="5037306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0805" y="4756894"/>
            <a:ext cx="42082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회원 글인지 관리자 글인지에 따라 제목과 작성자가 다르게 표시된다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75" name="타원 74"/>
          <p:cNvSpPr/>
          <p:nvPr/>
        </p:nvSpPr>
        <p:spPr>
          <a:xfrm>
            <a:off x="323528" y="511693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3528" y="508518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77" name="직선 연결선 76"/>
          <p:cNvCxnSpPr/>
          <p:nvPr/>
        </p:nvCxnSpPr>
        <p:spPr>
          <a:xfrm>
            <a:off x="327719" y="5397346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26614" y="5094074"/>
            <a:ext cx="38331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: </a:t>
            </a:r>
            <a:r>
              <a:rPr lang="en-US" altLang="ko-KR" sz="1000" dirty="0" err="1" smtClean="0"/>
              <a:t>ck</a:t>
            </a:r>
            <a:r>
              <a:rPr lang="en-US" altLang="ko-KR" sz="1000" dirty="0" smtClean="0"/>
              <a:t>-editor </a:t>
            </a:r>
            <a:r>
              <a:rPr lang="ko-KR" altLang="en-US" sz="1000" dirty="0" smtClean="0"/>
              <a:t>를 사용해 게시판 스타일을 자유롭게 설정할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79" name="타원 78"/>
          <p:cNvSpPr/>
          <p:nvPr/>
        </p:nvSpPr>
        <p:spPr>
          <a:xfrm>
            <a:off x="323528" y="547697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23528" y="544522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81" name="직선 연결선 80"/>
          <p:cNvCxnSpPr/>
          <p:nvPr/>
        </p:nvCxnSpPr>
        <p:spPr>
          <a:xfrm>
            <a:off x="327719" y="5757386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26614" y="5454114"/>
            <a:ext cx="6112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회원 로그인시 </a:t>
            </a:r>
            <a:r>
              <a:rPr lang="ko-KR" altLang="en-US" sz="1000" dirty="0" err="1" smtClean="0"/>
              <a:t>댓글을</a:t>
            </a:r>
            <a:r>
              <a:rPr lang="ko-KR" altLang="en-US" sz="1000" dirty="0" smtClean="0"/>
              <a:t> 등록할 수 있고 </a:t>
            </a:r>
            <a:r>
              <a:rPr lang="ko-KR" altLang="en-US" sz="1000" dirty="0" err="1" smtClean="0"/>
              <a:t>비로그인시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관리자 로그인시에는 </a:t>
            </a:r>
            <a:r>
              <a:rPr lang="ko-KR" altLang="en-US" sz="1000" dirty="0" err="1" smtClean="0"/>
              <a:t>댓글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등록창이</a:t>
            </a:r>
            <a:r>
              <a:rPr lang="ko-KR" altLang="en-US" sz="1000" dirty="0" smtClean="0"/>
              <a:t> 보이지 않는다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83" name="직선 연결선 82"/>
          <p:cNvCxnSpPr/>
          <p:nvPr/>
        </p:nvCxnSpPr>
        <p:spPr>
          <a:xfrm>
            <a:off x="327719" y="6108536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26614" y="5805264"/>
            <a:ext cx="5644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해당 글이 본인이 작성한 글이거나 관리자로 로그인 했을 경우 해당 글을 수정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삭제할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85" name="타원 84"/>
          <p:cNvSpPr/>
          <p:nvPr/>
        </p:nvSpPr>
        <p:spPr>
          <a:xfrm>
            <a:off x="323528" y="582812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23528" y="580526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3287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자유게시판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941168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E:\피피티용 사진\자유게시판\댓글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-1" r="2458" b="1202"/>
          <a:stretch/>
        </p:blipFill>
        <p:spPr bwMode="auto">
          <a:xfrm>
            <a:off x="251520" y="764704"/>
            <a:ext cx="4906840" cy="391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:\피피티용 사진\자유게시판\댓글2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0"/>
          <a:stretch/>
        </p:blipFill>
        <p:spPr bwMode="auto">
          <a:xfrm>
            <a:off x="5254631" y="1064077"/>
            <a:ext cx="3528391" cy="331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302244" y="1700808"/>
            <a:ext cx="1749476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195736" y="4077072"/>
            <a:ext cx="682996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238614" y="1628800"/>
            <a:ext cx="3544408" cy="24482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14" name="꺾인 연결선 13"/>
          <p:cNvCxnSpPr/>
          <p:nvPr/>
        </p:nvCxnSpPr>
        <p:spPr>
          <a:xfrm flipV="1">
            <a:off x="2915816" y="4077072"/>
            <a:ext cx="4247027" cy="299373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2123728" y="1743591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123728" y="1711841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63" name="타원 62"/>
          <p:cNvSpPr/>
          <p:nvPr/>
        </p:nvSpPr>
        <p:spPr>
          <a:xfrm>
            <a:off x="1907704" y="432484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07704" y="429309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65" name="타원 64"/>
          <p:cNvSpPr/>
          <p:nvPr/>
        </p:nvSpPr>
        <p:spPr>
          <a:xfrm>
            <a:off x="327719" y="511693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7719" y="508518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331910" y="5445224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30805" y="5116934"/>
            <a:ext cx="2448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댓글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조회수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좋아요 개수가 출력된다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69" name="타원 68"/>
          <p:cNvSpPr/>
          <p:nvPr/>
        </p:nvSpPr>
        <p:spPr>
          <a:xfrm>
            <a:off x="323528" y="559686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23528" y="557273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71" name="직선 연결선 70"/>
          <p:cNvCxnSpPr/>
          <p:nvPr/>
        </p:nvCxnSpPr>
        <p:spPr>
          <a:xfrm>
            <a:off x="327719" y="6021288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26614" y="5581620"/>
            <a:ext cx="497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상세보기페이지에 최초로 들어갔을 때는 </a:t>
            </a:r>
            <a:r>
              <a:rPr lang="ko-KR" altLang="en-US" sz="1000" dirty="0" err="1" smtClean="0"/>
              <a:t>최신순으로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개까지의 </a:t>
            </a:r>
            <a:r>
              <a:rPr lang="ko-KR" altLang="en-US" sz="1000" dirty="0" err="1" smtClean="0"/>
              <a:t>댓글만</a:t>
            </a:r>
            <a:r>
              <a:rPr lang="ko-KR" altLang="en-US" sz="1000" dirty="0" smtClean="0"/>
              <a:t> 출력되고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ko-KR" altLang="en-US" sz="1000" dirty="0" smtClean="0"/>
              <a:t> 해당 화살표를 클릭하면 한 번 클릭할 때마다 </a:t>
            </a:r>
            <a:r>
              <a:rPr lang="ko-KR" altLang="en-US" sz="1000" dirty="0" err="1" smtClean="0"/>
              <a:t>댓글이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개씩 추가되어 나타난다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7325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9"/>
          <p:cNvGrpSpPr>
            <a:grpSpLocks/>
          </p:cNvGrpSpPr>
          <p:nvPr/>
        </p:nvGrpSpPr>
        <p:grpSpPr bwMode="auto">
          <a:xfrm>
            <a:off x="841375" y="980728"/>
            <a:ext cx="7345363" cy="431800"/>
            <a:chOff x="841375" y="1056481"/>
            <a:chExt cx="7344730" cy="432000"/>
          </a:xfrm>
          <a:solidFill>
            <a:srgbClr val="CDC1B6"/>
          </a:solidFill>
        </p:grpSpPr>
        <p:sp>
          <p:nvSpPr>
            <p:cNvPr id="3" name="직사각형 2"/>
            <p:cNvSpPr/>
            <p:nvPr/>
          </p:nvSpPr>
          <p:spPr>
            <a:xfrm>
              <a:off x="841375" y="1056481"/>
              <a:ext cx="1079407" cy="43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 smtClean="0">
                  <a:solidFill>
                    <a:schemeClr val="bg1"/>
                  </a:solidFill>
                  <a:latin typeface="+mn-ea"/>
                </a:rPr>
                <a:t>OS</a:t>
              </a:r>
              <a:endParaRPr kumimoji="0"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066819" y="10564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Windows 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10 Home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5" name="그룹 20"/>
          <p:cNvGrpSpPr>
            <a:grpSpLocks/>
          </p:cNvGrpSpPr>
          <p:nvPr/>
        </p:nvGrpSpPr>
        <p:grpSpPr bwMode="auto">
          <a:xfrm>
            <a:off x="841375" y="1545878"/>
            <a:ext cx="7345363" cy="431800"/>
            <a:chOff x="841375" y="1704181"/>
            <a:chExt cx="7344730" cy="432000"/>
          </a:xfrm>
          <a:solidFill>
            <a:srgbClr val="CDC1B6"/>
          </a:solidFill>
        </p:grpSpPr>
        <p:sp>
          <p:nvSpPr>
            <p:cNvPr id="6" name="직사각형 5"/>
            <p:cNvSpPr/>
            <p:nvPr/>
          </p:nvSpPr>
          <p:spPr>
            <a:xfrm>
              <a:off x="841375" y="1704181"/>
              <a:ext cx="1079407" cy="43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 smtClean="0">
                  <a:solidFill>
                    <a:schemeClr val="bg1"/>
                  </a:solidFill>
                  <a:latin typeface="+mn-ea"/>
                </a:rPr>
                <a:t>WAS</a:t>
              </a:r>
              <a:endParaRPr kumimoji="0"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066819" y="1704181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Apache Tomcat 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9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.0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8" name="그룹 21"/>
          <p:cNvGrpSpPr>
            <a:grpSpLocks/>
          </p:cNvGrpSpPr>
          <p:nvPr/>
        </p:nvGrpSpPr>
        <p:grpSpPr bwMode="auto">
          <a:xfrm>
            <a:off x="838200" y="2112615"/>
            <a:ext cx="7346950" cy="431800"/>
            <a:chOff x="838200" y="2352675"/>
            <a:chExt cx="7346318" cy="432000"/>
          </a:xfrm>
          <a:solidFill>
            <a:srgbClr val="CDC1B6"/>
          </a:solidFill>
        </p:grpSpPr>
        <p:sp>
          <p:nvSpPr>
            <p:cNvPr id="9" name="직사각형 8"/>
            <p:cNvSpPr/>
            <p:nvPr/>
          </p:nvSpPr>
          <p:spPr>
            <a:xfrm>
              <a:off x="838200" y="2352675"/>
              <a:ext cx="1080995" cy="43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 smtClean="0">
                  <a:solidFill>
                    <a:schemeClr val="bg1"/>
                  </a:solidFill>
                  <a:latin typeface="+mn-ea"/>
                </a:rPr>
                <a:t>DBMS</a:t>
              </a:r>
              <a:endParaRPr kumimoji="0" lang="en-US" altLang="ko-KR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5232" y="2352675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08000" lvl="1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Oracle XE 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11g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1" name="그룹 22"/>
          <p:cNvGrpSpPr>
            <a:grpSpLocks/>
          </p:cNvGrpSpPr>
          <p:nvPr/>
        </p:nvGrpSpPr>
        <p:grpSpPr bwMode="auto">
          <a:xfrm>
            <a:off x="827088" y="2677765"/>
            <a:ext cx="7345362" cy="433388"/>
            <a:chOff x="827088" y="2964656"/>
            <a:chExt cx="7344730" cy="432000"/>
          </a:xfrm>
          <a:solidFill>
            <a:srgbClr val="CDC1B6"/>
          </a:solidFill>
        </p:grpSpPr>
        <p:sp>
          <p:nvSpPr>
            <p:cNvPr id="12" name="직사각형 11"/>
            <p:cNvSpPr/>
            <p:nvPr/>
          </p:nvSpPr>
          <p:spPr>
            <a:xfrm>
              <a:off x="827088" y="2964656"/>
              <a:ext cx="1080994" cy="43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>
                  <a:solidFill>
                    <a:schemeClr val="bg1"/>
                  </a:solidFill>
                  <a:latin typeface="+mn-ea"/>
                </a:rPr>
                <a:t>Language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052533" y="2964656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Java 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Platform 8, 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JSP &amp; Servlet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 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4" name="그룹 24"/>
          <p:cNvGrpSpPr>
            <a:grpSpLocks/>
          </p:cNvGrpSpPr>
          <p:nvPr/>
        </p:nvGrpSpPr>
        <p:grpSpPr bwMode="auto">
          <a:xfrm>
            <a:off x="827088" y="3811240"/>
            <a:ext cx="7345362" cy="431800"/>
            <a:chOff x="827088" y="4174331"/>
            <a:chExt cx="7344730" cy="432000"/>
          </a:xfrm>
          <a:solidFill>
            <a:srgbClr val="CDC1B6"/>
          </a:solidFill>
        </p:grpSpPr>
        <p:sp>
          <p:nvSpPr>
            <p:cNvPr id="15" name="직사각형 14"/>
            <p:cNvSpPr/>
            <p:nvPr/>
          </p:nvSpPr>
          <p:spPr>
            <a:xfrm>
              <a:off x="827088" y="4174331"/>
              <a:ext cx="1080994" cy="43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 smtClean="0">
                  <a:solidFill>
                    <a:schemeClr val="bg1"/>
                  </a:solidFill>
                  <a:latin typeface="+mn-ea"/>
                </a:rPr>
                <a:t>WEB</a:t>
              </a:r>
              <a:endParaRPr kumimoji="0" lang="en-US" altLang="ko-KR" sz="1400" b="1" spc="-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52533" y="4174331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HTML5, CSS/CSS3, 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JavaScript, jQuery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17" name="그룹 23"/>
          <p:cNvGrpSpPr>
            <a:grpSpLocks/>
          </p:cNvGrpSpPr>
          <p:nvPr/>
        </p:nvGrpSpPr>
        <p:grpSpPr bwMode="auto">
          <a:xfrm>
            <a:off x="827088" y="3244503"/>
            <a:ext cx="7345363" cy="431800"/>
            <a:chOff x="827088" y="3576637"/>
            <a:chExt cx="7344731" cy="432000"/>
          </a:xfrm>
          <a:solidFill>
            <a:srgbClr val="CDC1B6"/>
          </a:solidFill>
        </p:grpSpPr>
        <p:sp>
          <p:nvSpPr>
            <p:cNvPr id="18" name="직사각형 17"/>
            <p:cNvSpPr/>
            <p:nvPr/>
          </p:nvSpPr>
          <p:spPr>
            <a:xfrm>
              <a:off x="827088" y="3576637"/>
              <a:ext cx="1080994" cy="43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 smtClean="0">
                  <a:solidFill>
                    <a:schemeClr val="bg1"/>
                  </a:solidFill>
                  <a:latin typeface="+mn-ea"/>
                </a:rPr>
                <a:t>Framework</a:t>
              </a:r>
              <a:endParaRPr kumimoji="0" lang="en-US" altLang="ko-KR" sz="1400" b="1" spc="-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52533" y="3576637"/>
              <a:ext cx="6119286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200" dirty="0" smtClean="0">
                  <a:solidFill>
                    <a:srgbClr val="3F3F48"/>
                  </a:solidFill>
                  <a:latin typeface="+mn-ea"/>
                </a:rPr>
                <a:t>전자</a:t>
              </a:r>
              <a:r>
                <a:rPr lang="ko-KR" altLang="en-US" sz="1200" dirty="0" smtClean="0">
                  <a:solidFill>
                    <a:srgbClr val="3F3F48"/>
                  </a:solidFill>
                  <a:latin typeface="+mn-ea"/>
                </a:rPr>
                <a:t>정부 표준 프레임워크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(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Spring framework), </a:t>
              </a:r>
              <a:r>
                <a:rPr kumimoji="0" lang="en-US" altLang="ko-KR" sz="1200" dirty="0" err="1" smtClean="0">
                  <a:solidFill>
                    <a:srgbClr val="3F3F48"/>
                  </a:solidFill>
                  <a:latin typeface="+mn-ea"/>
                </a:rPr>
                <a:t>Mybatis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 framework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grpSp>
        <p:nvGrpSpPr>
          <p:cNvPr id="20" name="그룹 26"/>
          <p:cNvGrpSpPr>
            <a:grpSpLocks/>
          </p:cNvGrpSpPr>
          <p:nvPr/>
        </p:nvGrpSpPr>
        <p:grpSpPr bwMode="auto">
          <a:xfrm>
            <a:off x="827088" y="4943130"/>
            <a:ext cx="7364412" cy="718117"/>
            <a:chOff x="827088" y="5229200"/>
            <a:chExt cx="7364600" cy="431946"/>
          </a:xfrm>
          <a:solidFill>
            <a:srgbClr val="CDC1B6"/>
          </a:solidFill>
        </p:grpSpPr>
        <p:sp>
          <p:nvSpPr>
            <p:cNvPr id="21" name="직사각형 20"/>
            <p:cNvSpPr/>
            <p:nvPr/>
          </p:nvSpPr>
          <p:spPr>
            <a:xfrm>
              <a:off x="2071720" y="5229200"/>
              <a:ext cx="6119968" cy="43194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JavaScript jquery-3.4.1,   jquery-ui-1.11.4,   jquery-easyui-1.4.5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, </a:t>
              </a:r>
              <a:r>
                <a:rPr lang="en-US" altLang="ko-KR" sz="1200" dirty="0" err="1" smtClean="0">
                  <a:solidFill>
                    <a:srgbClr val="3F3F48"/>
                  </a:solidFill>
                  <a:latin typeface="+mn-ea"/>
                </a:rPr>
                <a:t>bulma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 </a:t>
              </a:r>
              <a:r>
                <a:rPr lang="en-US" altLang="ko-KR" sz="1200" dirty="0" err="1" smtClean="0">
                  <a:solidFill>
                    <a:srgbClr val="3F3F48"/>
                  </a:solidFill>
                  <a:latin typeface="+mn-ea"/>
                </a:rPr>
                <a:t>css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,</a:t>
              </a:r>
            </a:p>
            <a:p>
              <a:pPr marL="18000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dirty="0" smtClean="0">
                  <a:solidFill>
                    <a:srgbClr val="3F3F48"/>
                  </a:solidFill>
                  <a:latin typeface="+mn-ea"/>
                </a:rPr>
                <a:t>다음우편번호</a:t>
              </a:r>
              <a:r>
                <a:rPr lang="en-US" altLang="ko-KR" sz="1200" dirty="0" smtClean="0">
                  <a:solidFill>
                    <a:srgbClr val="3F3F48"/>
                  </a:solidFill>
                  <a:latin typeface="+mn-ea"/>
                </a:rPr>
                <a:t>API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27088" y="5229200"/>
              <a:ext cx="1081115" cy="431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 smtClean="0">
                  <a:solidFill>
                    <a:schemeClr val="bg1"/>
                  </a:solidFill>
                  <a:latin typeface="+mn-ea"/>
                </a:rPr>
                <a:t>Open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 smtClean="0">
                  <a:solidFill>
                    <a:schemeClr val="bg1"/>
                  </a:solidFill>
                  <a:latin typeface="+mn-ea"/>
                </a:rPr>
                <a:t>Source</a:t>
              </a:r>
              <a:endParaRPr kumimoji="0" lang="en-US" altLang="ko-KR" sz="1400" b="1" spc="-1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3" name="그룹 25"/>
          <p:cNvGrpSpPr>
            <a:grpSpLocks/>
          </p:cNvGrpSpPr>
          <p:nvPr/>
        </p:nvGrpSpPr>
        <p:grpSpPr bwMode="auto">
          <a:xfrm>
            <a:off x="827088" y="4376390"/>
            <a:ext cx="7345362" cy="433388"/>
            <a:chOff x="827088" y="4800600"/>
            <a:chExt cx="7344730" cy="432000"/>
          </a:xfrm>
          <a:solidFill>
            <a:srgbClr val="CDC1B6"/>
          </a:solidFill>
        </p:grpSpPr>
        <p:sp>
          <p:nvSpPr>
            <p:cNvPr id="24" name="직사각형 23"/>
            <p:cNvSpPr/>
            <p:nvPr/>
          </p:nvSpPr>
          <p:spPr>
            <a:xfrm>
              <a:off x="827088" y="4800600"/>
              <a:ext cx="1080994" cy="43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spc="-100" dirty="0" smtClean="0">
                  <a:solidFill>
                    <a:schemeClr val="bg1"/>
                  </a:solidFill>
                  <a:latin typeface="+mn-ea"/>
                </a:rPr>
                <a:t>Tool</a:t>
              </a:r>
              <a:endParaRPr kumimoji="0" lang="en-US" altLang="ko-KR" sz="1400" b="1" spc="-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52533" y="4800600"/>
              <a:ext cx="6119285" cy="432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rIns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Spring tool suite 4.6.0, </a:t>
              </a:r>
              <a:r>
                <a:rPr kumimoji="0" lang="en-US" altLang="ko-KR" sz="1200" dirty="0" err="1" smtClean="0">
                  <a:solidFill>
                    <a:srgbClr val="3F3F48"/>
                  </a:solidFill>
                  <a:latin typeface="+mn-ea"/>
                </a:rPr>
                <a:t>eXERD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 (E-R </a:t>
              </a:r>
              <a:r>
                <a:rPr kumimoji="0" lang="en-US" altLang="ko-KR" sz="1200" dirty="0">
                  <a:solidFill>
                    <a:srgbClr val="3F3F48"/>
                  </a:solidFill>
                  <a:latin typeface="+mn-ea"/>
                </a:rPr>
                <a:t>Modeling Tool</a:t>
              </a:r>
              <a:r>
                <a:rPr kumimoji="0" lang="en-US" altLang="ko-KR" sz="1200" dirty="0" smtClean="0">
                  <a:solidFill>
                    <a:srgbClr val="3F3F48"/>
                  </a:solidFill>
                  <a:latin typeface="+mn-ea"/>
                </a:rPr>
                <a:t>)</a:t>
              </a:r>
              <a:endParaRPr kumimoji="0" lang="en-US" altLang="ko-KR" sz="1200" dirty="0">
                <a:solidFill>
                  <a:srgbClr val="3F3F48"/>
                </a:solidFill>
                <a:latin typeface="+mn-ea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73895" y="153506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756B5F"/>
                </a:solidFill>
              </a:rPr>
              <a:t>(Resources)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2.  </a:t>
            </a:r>
            <a:r>
              <a:rPr lang="ko-KR" altLang="en-US" b="1" dirty="0" smtClean="0">
                <a:solidFill>
                  <a:srgbClr val="756B5F"/>
                </a:solidFill>
              </a:rPr>
              <a:t>개발환경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0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</a:t>
            </a:r>
            <a:r>
              <a:rPr lang="ko-KR" altLang="en-US" b="1" dirty="0" smtClean="0">
                <a:solidFill>
                  <a:srgbClr val="756B5F"/>
                </a:solidFill>
              </a:rPr>
              <a:t>자유게시판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941168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327719" y="526095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7719" y="522920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67" name="직선 연결선 66"/>
          <p:cNvCxnSpPr/>
          <p:nvPr/>
        </p:nvCxnSpPr>
        <p:spPr>
          <a:xfrm>
            <a:off x="331910" y="5805264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30805" y="5260950"/>
            <a:ext cx="69717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회원 로그인 시에만 </a:t>
            </a:r>
            <a:r>
              <a:rPr lang="ko-KR" altLang="en-US" sz="1000" dirty="0" err="1" smtClean="0"/>
              <a:t>좋아요를</a:t>
            </a:r>
            <a:r>
              <a:rPr lang="ko-KR" altLang="en-US" sz="1000" dirty="0" smtClean="0"/>
              <a:t> 클릭 할 수 있는 버튼이 나타나고 해당 버튼을 클릭하면 좋아요 개수가 늘어난다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해당 글에 이미 </a:t>
            </a:r>
            <a:r>
              <a:rPr lang="ko-KR" altLang="en-US" sz="1000" dirty="0" err="1" smtClean="0"/>
              <a:t>좋아요를</a:t>
            </a:r>
            <a:r>
              <a:rPr lang="ko-KR" altLang="en-US" sz="1000" dirty="0" smtClean="0"/>
              <a:t> 누른 회원이 또 좋아요 버튼을 클릭하면 </a:t>
            </a:r>
            <a:r>
              <a:rPr lang="en-US" altLang="ko-KR" sz="1000" dirty="0" smtClean="0"/>
              <a:t>“</a:t>
            </a:r>
            <a:r>
              <a:rPr lang="ko-KR" altLang="en-US" sz="1000" dirty="0" smtClean="0"/>
              <a:t>이미 </a:t>
            </a:r>
            <a:r>
              <a:rPr lang="ko-KR" altLang="en-US" sz="1000" dirty="0" err="1" smtClean="0"/>
              <a:t>좋아요를</a:t>
            </a:r>
            <a:r>
              <a:rPr lang="ko-KR" altLang="en-US" sz="1000" dirty="0" smtClean="0"/>
              <a:t> 누르셨습니다</a:t>
            </a:r>
            <a:r>
              <a:rPr lang="en-US" altLang="ko-KR" sz="1000" dirty="0" smtClean="0"/>
              <a:t>” </a:t>
            </a:r>
            <a:r>
              <a:rPr lang="ko-KR" altLang="en-US" sz="1000" dirty="0" smtClean="0"/>
              <a:t>라는 창이 나타나고</a:t>
            </a:r>
            <a:r>
              <a:rPr lang="en-US" altLang="ko-KR" sz="1000" dirty="0" smtClean="0"/>
              <a:t>,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해당 글에 </a:t>
            </a:r>
            <a:r>
              <a:rPr lang="ko-KR" altLang="en-US" sz="1000" dirty="0" err="1" smtClean="0"/>
              <a:t>좋아요를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중복입력할</a:t>
            </a:r>
            <a:r>
              <a:rPr lang="ko-KR" altLang="en-US" sz="1000" dirty="0" smtClean="0"/>
              <a:t> 수 없도록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pic>
        <p:nvPicPr>
          <p:cNvPr id="12290" name="Picture 2" descr="E:\피피티용 사진\자유게시판\좋아요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541" y="735385"/>
            <a:ext cx="5472608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2970899" y="735385"/>
            <a:ext cx="2249173" cy="8214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688194" y="2370600"/>
            <a:ext cx="648072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5" name="꺾인 연결선 4"/>
          <p:cNvCxnSpPr/>
          <p:nvPr/>
        </p:nvCxnSpPr>
        <p:spPr>
          <a:xfrm rot="5400000" flipH="1" flipV="1">
            <a:off x="3290969" y="1746105"/>
            <a:ext cx="849812" cy="759219"/>
          </a:xfrm>
          <a:prstGeom prst="bentConnector3">
            <a:avLst>
              <a:gd name="adj1" fmla="val 1804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2627784" y="2031623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27784" y="1999873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3104220" y="2454428"/>
            <a:ext cx="171636" cy="192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4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63" y="5093692"/>
            <a:ext cx="5953175" cy="5682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5" y="1926930"/>
            <a:ext cx="5608512" cy="2789313"/>
          </a:xfrm>
          <a:prstGeom prst="rect">
            <a:avLst/>
          </a:prstGeom>
        </p:spPr>
      </p:pic>
      <p:pic>
        <p:nvPicPr>
          <p:cNvPr id="1028" name="Picture 4" descr="C:\Users\TJ\Documents\reviewwirte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23" y="558024"/>
            <a:ext cx="5904656" cy="125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 </a:t>
            </a:r>
            <a:r>
              <a:rPr lang="en-US" altLang="ko-KR" b="1" dirty="0" smtClean="0">
                <a:solidFill>
                  <a:srgbClr val="756B5F"/>
                </a:solidFill>
              </a:rPr>
              <a:t>| </a:t>
            </a:r>
            <a:r>
              <a:rPr lang="ko-KR" altLang="en-US" b="1" dirty="0" smtClean="0">
                <a:solidFill>
                  <a:srgbClr val="756B5F"/>
                </a:solidFill>
              </a:rPr>
              <a:t>후기 게시판 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7504" y="548680"/>
            <a:ext cx="8928992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588224" y="548680"/>
            <a:ext cx="0" cy="56886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5349670" y="523152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49670" y="519977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2483767" y="641307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57" name="타원 56"/>
          <p:cNvSpPr/>
          <p:nvPr/>
        </p:nvSpPr>
        <p:spPr>
          <a:xfrm>
            <a:off x="5263748" y="145342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63748" y="142167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791436" y="1734721"/>
            <a:ext cx="20882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리뷰글쓰기</a:t>
            </a:r>
            <a:r>
              <a:rPr lang="ko-KR" altLang="en-US" dirty="0" smtClean="0"/>
              <a:t> 페이지로 이동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en-US" altLang="ko-KR" dirty="0" err="1" smtClean="0"/>
              <a:t>Ckeditor</a:t>
            </a:r>
            <a:r>
              <a:rPr lang="ko-KR" altLang="en-US" dirty="0" smtClean="0"/>
              <a:t>를 이용하여 글쓰기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ko-KR" altLang="en-US" dirty="0" err="1" smtClean="0"/>
              <a:t>글등록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ko-KR" altLang="en-US" dirty="0" err="1" smtClean="0"/>
              <a:t>글등록</a:t>
            </a:r>
            <a:r>
              <a:rPr lang="ko-KR" altLang="en-US" dirty="0" smtClean="0"/>
              <a:t> 하면 </a:t>
            </a:r>
            <a:r>
              <a:rPr lang="ko-KR" altLang="en-US" dirty="0" err="1" smtClean="0"/>
              <a:t>작성완료로</a:t>
            </a:r>
            <a:r>
              <a:rPr lang="ko-KR" altLang="en-US" dirty="0" smtClean="0"/>
              <a:t> 바뀜</a:t>
            </a:r>
            <a:endParaRPr lang="en-US" altLang="ko-KR" dirty="0"/>
          </a:p>
        </p:txBody>
      </p:sp>
      <p:sp>
        <p:nvSpPr>
          <p:cNvPr id="64" name="타원 63"/>
          <p:cNvSpPr/>
          <p:nvPr/>
        </p:nvSpPr>
        <p:spPr>
          <a:xfrm>
            <a:off x="251519" y="1929455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51519" y="1897705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94818" y="838453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smtClean="0"/>
              <a:t>Review</a:t>
            </a:r>
          </a:p>
          <a:p>
            <a:r>
              <a:rPr lang="en-US" altLang="ko-KR" sz="2000" b="1" dirty="0"/>
              <a:t> </a:t>
            </a:r>
            <a:r>
              <a:rPr lang="en-US" altLang="ko-KR" sz="2000" b="1" dirty="0" smtClean="0"/>
              <a:t>  </a:t>
            </a:r>
            <a:r>
              <a:rPr lang="ko-KR" altLang="en-US" sz="2000" b="1" dirty="0" smtClean="0"/>
              <a:t>글쓰기</a:t>
            </a:r>
            <a:endParaRPr lang="ko-KR" altLang="en-US" sz="2000" b="1" dirty="0"/>
          </a:p>
        </p:txBody>
      </p:sp>
      <p:sp>
        <p:nvSpPr>
          <p:cNvPr id="24" name="직사각형 23"/>
          <p:cNvSpPr/>
          <p:nvPr/>
        </p:nvSpPr>
        <p:spPr>
          <a:xfrm>
            <a:off x="5529227" y="1505109"/>
            <a:ext cx="570950" cy="1510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57" idx="1"/>
            <a:endCxn id="65" idx="0"/>
          </p:cNvCxnSpPr>
          <p:nvPr/>
        </p:nvCxnSpPr>
        <p:spPr>
          <a:xfrm rot="16200000" flipH="1" flipV="1">
            <a:off x="2603134" y="-794546"/>
            <a:ext cx="412643" cy="4971857"/>
          </a:xfrm>
          <a:prstGeom prst="curvedConnector3">
            <a:avLst>
              <a:gd name="adj1" fmla="val -6306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26494" y="1987100"/>
            <a:ext cx="5811723" cy="27066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60254" y="5189566"/>
            <a:ext cx="675605" cy="2759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931770" y="4291041"/>
            <a:ext cx="675605" cy="2759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628255" y="431254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28255" y="428079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656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TJ\Documents\reviewli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" y="836712"/>
            <a:ext cx="6263637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 </a:t>
            </a:r>
            <a:r>
              <a:rPr lang="en-US" altLang="ko-KR" b="1" dirty="0" smtClean="0">
                <a:solidFill>
                  <a:srgbClr val="756B5F"/>
                </a:solidFill>
              </a:rPr>
              <a:t>| </a:t>
            </a:r>
            <a:r>
              <a:rPr lang="ko-KR" altLang="en-US" b="1" dirty="0" smtClean="0">
                <a:solidFill>
                  <a:srgbClr val="756B5F"/>
                </a:solidFill>
              </a:rPr>
              <a:t>후기 게시판 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7504" y="548680"/>
            <a:ext cx="8928992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588224" y="548680"/>
            <a:ext cx="0" cy="56886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2381603" y="4077071"/>
            <a:ext cx="4104456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2093571" y="4149079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093571" y="4117329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2282957" y="4725142"/>
            <a:ext cx="2114869" cy="7920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963357" y="488519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63357" y="485344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2483767" y="6413078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791436" y="1734721"/>
            <a:ext cx="2088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Review</a:t>
            </a:r>
            <a:r>
              <a:rPr lang="ko-KR" altLang="en-US" dirty="0" smtClean="0"/>
              <a:t>글 상세 페이지로 이동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ko-KR" altLang="en-US" dirty="0" err="1" smtClean="0"/>
              <a:t>페이징</a:t>
            </a:r>
            <a:r>
              <a:rPr lang="ko-KR" altLang="en-US" dirty="0" smtClean="0"/>
              <a:t> 처리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ko-KR" altLang="en-US" dirty="0" smtClean="0"/>
              <a:t>검색조건에 해당하는 리스트만 출력</a:t>
            </a:r>
            <a:endParaRPr lang="en-US" altLang="ko-KR" dirty="0"/>
          </a:p>
        </p:txBody>
      </p:sp>
      <p:sp>
        <p:nvSpPr>
          <p:cNvPr id="63" name="직사각형 62"/>
          <p:cNvSpPr/>
          <p:nvPr/>
        </p:nvSpPr>
        <p:spPr>
          <a:xfrm>
            <a:off x="1216155" y="1484783"/>
            <a:ext cx="4981872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941443" y="1590704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1443" y="155895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88224" y="1043444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400" b="1" smtClean="0"/>
              <a:t>Review</a:t>
            </a:r>
            <a:r>
              <a:rPr lang="ko-KR" altLang="en-US" sz="2400" b="1" dirty="0" smtClean="0"/>
              <a:t>리스트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923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J\Documents\reviewcont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27629"/>
            <a:ext cx="5628462" cy="544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 </a:t>
            </a:r>
            <a:r>
              <a:rPr lang="en-US" altLang="ko-KR" b="1" dirty="0" smtClean="0">
                <a:solidFill>
                  <a:srgbClr val="756B5F"/>
                </a:solidFill>
              </a:rPr>
              <a:t>| </a:t>
            </a:r>
            <a:r>
              <a:rPr lang="ko-KR" altLang="en-US" b="1" dirty="0" smtClean="0">
                <a:solidFill>
                  <a:srgbClr val="756B5F"/>
                </a:solidFill>
              </a:rPr>
              <a:t>후기 게시판 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7504" y="548680"/>
            <a:ext cx="8928992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588224" y="548680"/>
            <a:ext cx="0" cy="56886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179512" y="5373214"/>
            <a:ext cx="5580621" cy="7037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66207" y="4653135"/>
            <a:ext cx="524768" cy="2880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1547664" y="429309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47664" y="426134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791436" y="1734721"/>
            <a:ext cx="20882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en-US" altLang="ko-KR" dirty="0" smtClean="0"/>
              <a:t>Ajax</a:t>
            </a:r>
            <a:r>
              <a:rPr lang="ko-KR" altLang="en-US" dirty="0" smtClean="0"/>
              <a:t>를 이용하여 좋아요 처리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en-US" altLang="ko-KR" dirty="0" err="1" smtClean="0"/>
              <a:t>ckEditor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글수정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ko-KR" altLang="en-US" dirty="0" err="1" smtClean="0"/>
              <a:t>글삭제</a:t>
            </a:r>
            <a:r>
              <a:rPr lang="ko-KR" altLang="en-US" dirty="0" smtClean="0"/>
              <a:t> 버튼 </a:t>
            </a:r>
            <a:r>
              <a:rPr lang="ko-KR" altLang="en-US" dirty="0" err="1" smtClean="0"/>
              <a:t>클릭후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confirm</a:t>
            </a:r>
            <a:r>
              <a:rPr lang="ko-KR" altLang="en-US" dirty="0" smtClean="0"/>
              <a:t>으로 확인 하여 삭제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ko-KR" altLang="en-US" dirty="0" err="1" smtClean="0"/>
              <a:t>댓글</a:t>
            </a:r>
            <a:r>
              <a:rPr lang="ko-KR" altLang="en-US" dirty="0" smtClean="0"/>
              <a:t> 작성 구현</a:t>
            </a:r>
            <a:endParaRPr lang="en-US" altLang="ko-KR" dirty="0"/>
          </a:p>
        </p:txBody>
      </p:sp>
      <p:sp>
        <p:nvSpPr>
          <p:cNvPr id="63" name="직사각형 62"/>
          <p:cNvSpPr/>
          <p:nvPr/>
        </p:nvSpPr>
        <p:spPr>
          <a:xfrm>
            <a:off x="1835696" y="4221088"/>
            <a:ext cx="288031" cy="3600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83424" y="908720"/>
            <a:ext cx="2304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 smtClean="0"/>
              <a:t>Review</a:t>
            </a:r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ko-KR" altLang="en-US" sz="1600" b="1" dirty="0" smtClean="0"/>
              <a:t>상세</a:t>
            </a:r>
            <a:r>
              <a:rPr lang="en-US" altLang="ko-KR" sz="1600" b="1" dirty="0" smtClean="0"/>
              <a:t>/ </a:t>
            </a:r>
            <a:r>
              <a:rPr lang="ko-KR" altLang="en-US" sz="1600" b="1" dirty="0" smtClean="0"/>
              <a:t>수정</a:t>
            </a:r>
            <a:r>
              <a:rPr lang="en-US" altLang="ko-KR" sz="1600" b="1" dirty="0" smtClean="0"/>
              <a:t>/ </a:t>
            </a:r>
            <a:r>
              <a:rPr lang="ko-KR" altLang="en-US" sz="1600" b="1" dirty="0" smtClean="0"/>
              <a:t>삭제</a:t>
            </a:r>
            <a:endParaRPr lang="ko-KR" altLang="en-US" sz="1600" b="1" dirty="0"/>
          </a:p>
        </p:txBody>
      </p:sp>
      <p:pic>
        <p:nvPicPr>
          <p:cNvPr id="2051" name="Picture 3" descr="C:\Users\TJ\Documents\reviewmodif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50" y="2102226"/>
            <a:ext cx="3114176" cy="2125111"/>
          </a:xfrm>
          <a:prstGeom prst="rect">
            <a:avLst/>
          </a:prstGeom>
          <a:noFill/>
          <a:ln>
            <a:solidFill>
              <a:srgbClr val="E02F2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3283749" y="1965375"/>
            <a:ext cx="3289684" cy="24456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pic>
        <p:nvPicPr>
          <p:cNvPr id="2052" name="Picture 4" descr="C:\Users\TJ\Documents\reviewdele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749" y="1043444"/>
            <a:ext cx="2128839" cy="62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5235365" y="4653135"/>
            <a:ext cx="524768" cy="2880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48168" y="4689139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48168" y="4657389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1" name="타원 30"/>
          <p:cNvSpPr/>
          <p:nvPr/>
        </p:nvSpPr>
        <p:spPr>
          <a:xfrm>
            <a:off x="5868144" y="4689139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8144" y="4657389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3" name="타원 32"/>
          <p:cNvSpPr/>
          <p:nvPr/>
        </p:nvSpPr>
        <p:spPr>
          <a:xfrm>
            <a:off x="215515" y="510873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5515" y="507698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3197767" y="908720"/>
            <a:ext cx="2516826" cy="8260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5" name="구부러진 연결선 4"/>
          <p:cNvCxnSpPr>
            <a:stCxn id="27" idx="2"/>
          </p:cNvCxnSpPr>
          <p:nvPr/>
        </p:nvCxnSpPr>
        <p:spPr>
          <a:xfrm rot="10800000">
            <a:off x="3283752" y="4399847"/>
            <a:ext cx="1064417" cy="397304"/>
          </a:xfrm>
          <a:prstGeom prst="curvedConnector3">
            <a:avLst>
              <a:gd name="adj1" fmla="val 127566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구부러진 연결선 49"/>
          <p:cNvCxnSpPr/>
          <p:nvPr/>
        </p:nvCxnSpPr>
        <p:spPr>
          <a:xfrm rot="16200000" flipV="1">
            <a:off x="4171647" y="2864667"/>
            <a:ext cx="3455470" cy="369577"/>
          </a:xfrm>
          <a:prstGeom prst="curvedConnector3">
            <a:avLst>
              <a:gd name="adj1" fmla="val 112431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60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TJ\Documents\rvco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2" y="836712"/>
            <a:ext cx="5939102" cy="512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14. UI </a:t>
            </a:r>
            <a:r>
              <a:rPr lang="ko-KR" altLang="en-US" b="1" dirty="0" smtClean="0">
                <a:solidFill>
                  <a:srgbClr val="756B5F"/>
                </a:solidFill>
              </a:rPr>
              <a:t>시연 및 핵심 </a:t>
            </a:r>
            <a:r>
              <a:rPr lang="en-US" altLang="ko-KR" b="1" dirty="0" smtClean="0">
                <a:solidFill>
                  <a:srgbClr val="756B5F"/>
                </a:solidFill>
              </a:rPr>
              <a:t>| </a:t>
            </a:r>
            <a:r>
              <a:rPr lang="ko-KR" altLang="en-US" b="1" dirty="0" smtClean="0">
                <a:solidFill>
                  <a:srgbClr val="756B5F"/>
                </a:solidFill>
              </a:rPr>
              <a:t>후기 게시판 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7504" y="548680"/>
            <a:ext cx="8928992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588224" y="548680"/>
            <a:ext cx="0" cy="5688632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323527" y="758872"/>
            <a:ext cx="5904657" cy="1157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1436" y="1734721"/>
            <a:ext cx="20882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en-US" altLang="ko-KR" dirty="0" smtClean="0"/>
              <a:t>Ajax</a:t>
            </a:r>
            <a:r>
              <a:rPr lang="ko-KR" altLang="en-US" dirty="0" smtClean="0"/>
              <a:t>를 이용하여 댓글 등록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en-US" altLang="ko-KR" dirty="0"/>
              <a:t>Ajax</a:t>
            </a:r>
            <a:r>
              <a:rPr lang="ko-KR" altLang="en-US" dirty="0"/>
              <a:t>를 </a:t>
            </a:r>
            <a:r>
              <a:rPr lang="ko-KR" altLang="en-US" dirty="0" smtClean="0"/>
              <a:t>이용하여 </a:t>
            </a:r>
            <a:r>
              <a:rPr lang="ko-KR" altLang="en-US" dirty="0" err="1" smtClean="0"/>
              <a:t>댓글삭제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r>
              <a:rPr lang="en-US" altLang="ko-KR" dirty="0"/>
              <a:t>Ajax</a:t>
            </a:r>
            <a:r>
              <a:rPr lang="ko-KR" altLang="en-US" dirty="0"/>
              <a:t>를 </a:t>
            </a:r>
            <a:r>
              <a:rPr lang="ko-KR" altLang="en-US" dirty="0" err="1" smtClean="0"/>
              <a:t>이용하댓글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더보기</a:t>
            </a:r>
            <a:r>
              <a:rPr lang="ko-KR" altLang="en-US" dirty="0" smtClean="0"/>
              <a:t> 기능</a:t>
            </a:r>
            <a:endParaRPr lang="en-US" altLang="ko-KR" dirty="0" smtClean="0"/>
          </a:p>
          <a:p>
            <a:pPr marL="342900" indent="-342900">
              <a:buClr>
                <a:srgbClr val="E02F2F"/>
              </a:buClr>
              <a:buSzPct val="100000"/>
              <a:buFont typeface="+mj-ea"/>
              <a:buAutoNum type="circleNumDbPlain"/>
            </a:pP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6683424" y="908720"/>
            <a:ext cx="2304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b="1" dirty="0" smtClean="0"/>
              <a:t>Review </a:t>
            </a:r>
            <a:r>
              <a:rPr lang="en-US" altLang="ko-KR" sz="1600" b="1" dirty="0" err="1" smtClean="0"/>
              <a:t>Coment</a:t>
            </a:r>
            <a:endParaRPr lang="en-US" altLang="ko-KR" sz="1600" b="1" dirty="0" smtClean="0"/>
          </a:p>
          <a:p>
            <a:r>
              <a:rPr lang="en-US" altLang="ko-KR" sz="1600" b="1" dirty="0"/>
              <a:t> </a:t>
            </a:r>
            <a:r>
              <a:rPr lang="en-US" altLang="ko-KR" sz="1600" b="1" dirty="0" smtClean="0"/>
              <a:t>   </a:t>
            </a:r>
            <a:r>
              <a:rPr lang="ko-KR" altLang="en-US" sz="1600" b="1" dirty="0" smtClean="0"/>
              <a:t>작성</a:t>
            </a:r>
            <a:r>
              <a:rPr lang="en-US" altLang="ko-KR" sz="1600" b="1" dirty="0" smtClean="0"/>
              <a:t>/ </a:t>
            </a:r>
            <a:r>
              <a:rPr lang="ko-KR" altLang="en-US" sz="1600" b="1" dirty="0" smtClean="0"/>
              <a:t>삭제</a:t>
            </a:r>
            <a:r>
              <a:rPr lang="en-US" altLang="ko-KR" sz="1600" b="1" dirty="0" smtClean="0"/>
              <a:t>/ </a:t>
            </a:r>
            <a:r>
              <a:rPr lang="ko-KR" altLang="en-US" sz="1600" b="1" dirty="0" err="1" smtClean="0"/>
              <a:t>더보기</a:t>
            </a:r>
            <a:endParaRPr lang="ko-KR" altLang="en-US" sz="1600" b="1" dirty="0"/>
          </a:p>
        </p:txBody>
      </p:sp>
      <p:sp>
        <p:nvSpPr>
          <p:cNvPr id="33" name="타원 32"/>
          <p:cNvSpPr/>
          <p:nvPr/>
        </p:nvSpPr>
        <p:spPr>
          <a:xfrm>
            <a:off x="215515" y="510873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5515" y="507698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1547665" y="2204864"/>
            <a:ext cx="504056" cy="2218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59531" y="5324760"/>
            <a:ext cx="5904657" cy="3871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334999" y="2221389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34999" y="2189639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30" name="타원 29"/>
          <p:cNvSpPr/>
          <p:nvPr/>
        </p:nvSpPr>
        <p:spPr>
          <a:xfrm>
            <a:off x="84312" y="580430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312" y="54868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2" name="타원 31"/>
          <p:cNvSpPr/>
          <p:nvPr/>
        </p:nvSpPr>
        <p:spPr>
          <a:xfrm>
            <a:off x="4788863" y="6402876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88863" y="6371126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7998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E:\피피티용 사진\문의게시판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781413"/>
            <a:ext cx="3312368" cy="228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:\피피티용 사진\문의게시판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4680520" cy="327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525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14. </a:t>
            </a:r>
            <a:r>
              <a:rPr lang="ko-KR" altLang="en-US" b="1" dirty="0">
                <a:solidFill>
                  <a:srgbClr val="756B5F"/>
                </a:solidFill>
              </a:rPr>
              <a:t>핵심 코드 및 시연 </a:t>
            </a:r>
            <a:r>
              <a:rPr lang="ko-KR" altLang="en-US" b="1" dirty="0" smtClean="0">
                <a:solidFill>
                  <a:srgbClr val="756B5F"/>
                </a:solidFill>
              </a:rPr>
              <a:t>화면 </a:t>
            </a:r>
            <a:r>
              <a:rPr lang="en-US" altLang="ko-KR" b="1" dirty="0" smtClean="0">
                <a:solidFill>
                  <a:srgbClr val="756B5F"/>
                </a:solidFill>
              </a:rPr>
              <a:t>– Q&amp;A </a:t>
            </a:r>
            <a:r>
              <a:rPr lang="ko-KR" altLang="en-US" b="1" dirty="0" smtClean="0">
                <a:solidFill>
                  <a:srgbClr val="756B5F"/>
                </a:solidFill>
              </a:rPr>
              <a:t>게시판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44472" y="952153"/>
            <a:ext cx="467488" cy="244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491880" y="80431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82355" y="77573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179512" y="548680"/>
            <a:ext cx="8784976" cy="5688632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2168880" y="295885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68880" y="2924944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107504" y="4293096"/>
            <a:ext cx="885698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611560" y="2248297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1560" y="221589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856159" y="2401838"/>
            <a:ext cx="1483593" cy="4320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240888" y="3246884"/>
            <a:ext cx="962960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265223" y="2534424"/>
            <a:ext cx="2074631" cy="3905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5076056" y="2249805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76056" y="2215897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45" name="타원 44"/>
          <p:cNvSpPr/>
          <p:nvPr/>
        </p:nvSpPr>
        <p:spPr>
          <a:xfrm>
            <a:off x="327719" y="446886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7719" y="443711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cxnSp>
        <p:nvCxnSpPr>
          <p:cNvPr id="61" name="직선 연결선 60"/>
          <p:cNvCxnSpPr/>
          <p:nvPr/>
        </p:nvCxnSpPr>
        <p:spPr>
          <a:xfrm>
            <a:off x="331910" y="4749274"/>
            <a:ext cx="726587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30805" y="4468862"/>
            <a:ext cx="2880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Q&amp;A </a:t>
            </a:r>
            <a:r>
              <a:rPr lang="ko-KR" altLang="en-US" sz="1000" dirty="0" smtClean="0"/>
              <a:t>게시판 클릭 시 문의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질문 게시판 출력</a:t>
            </a:r>
            <a:endParaRPr lang="ko-KR" altLang="en-US" sz="1000" dirty="0"/>
          </a:p>
        </p:txBody>
      </p:sp>
      <p:sp>
        <p:nvSpPr>
          <p:cNvPr id="63" name="타원 62"/>
          <p:cNvSpPr/>
          <p:nvPr/>
        </p:nvSpPr>
        <p:spPr>
          <a:xfrm>
            <a:off x="323528" y="482890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3528" y="479715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cxnSp>
        <p:nvCxnSpPr>
          <p:cNvPr id="65" name="직선 연결선 64"/>
          <p:cNvCxnSpPr/>
          <p:nvPr/>
        </p:nvCxnSpPr>
        <p:spPr>
          <a:xfrm>
            <a:off x="327719" y="5109314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26614" y="4806042"/>
            <a:ext cx="34451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유저 글 작성 후 관리자 답변 작성 시 원 글 밑에 작성됨</a:t>
            </a:r>
            <a:endParaRPr lang="ko-KR" altLang="en-US" sz="1000" dirty="0"/>
          </a:p>
        </p:txBody>
      </p:sp>
      <p:sp>
        <p:nvSpPr>
          <p:cNvPr id="67" name="타원 66"/>
          <p:cNvSpPr/>
          <p:nvPr/>
        </p:nvSpPr>
        <p:spPr>
          <a:xfrm>
            <a:off x="323528" y="518894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3528" y="515719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cxnSp>
        <p:nvCxnSpPr>
          <p:cNvPr id="69" name="직선 연결선 68"/>
          <p:cNvCxnSpPr/>
          <p:nvPr/>
        </p:nvCxnSpPr>
        <p:spPr>
          <a:xfrm>
            <a:off x="327719" y="5469354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26614" y="5166082"/>
            <a:ext cx="2601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게시판의 모든 리스트는 </a:t>
            </a:r>
            <a:r>
              <a:rPr lang="ko-KR" altLang="en-US" sz="1000" dirty="0" err="1" smtClean="0"/>
              <a:t>페이징처리된다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cxnSp>
        <p:nvCxnSpPr>
          <p:cNvPr id="71" name="직선 연결선 70"/>
          <p:cNvCxnSpPr/>
          <p:nvPr/>
        </p:nvCxnSpPr>
        <p:spPr>
          <a:xfrm>
            <a:off x="327719" y="5820504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26614" y="5517232"/>
            <a:ext cx="3897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서치창을</a:t>
            </a:r>
            <a:r>
              <a:rPr lang="ko-KR" altLang="en-US" sz="1000" dirty="0" smtClean="0"/>
              <a:t> 사용하면 글 내용 과 글 제목에 따라 검색이 가능하다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73" name="타원 72"/>
          <p:cNvSpPr/>
          <p:nvPr/>
        </p:nvSpPr>
        <p:spPr>
          <a:xfrm>
            <a:off x="323528" y="554009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23528" y="551723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</a:t>
            </a:r>
            <a:endParaRPr lang="ko-KR" altLang="en-US" sz="1200" dirty="0"/>
          </a:p>
        </p:txBody>
      </p:sp>
      <p:cxnSp>
        <p:nvCxnSpPr>
          <p:cNvPr id="75" name="직선 연결선 74"/>
          <p:cNvCxnSpPr/>
          <p:nvPr/>
        </p:nvCxnSpPr>
        <p:spPr>
          <a:xfrm>
            <a:off x="326274" y="6165304"/>
            <a:ext cx="727006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5169" y="5862032"/>
            <a:ext cx="6163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: </a:t>
            </a:r>
            <a:r>
              <a:rPr lang="ko-KR" altLang="en-US" sz="1000" dirty="0" smtClean="0"/>
              <a:t>다른 유저의 문의사항은 읽을 수 없고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관리자가 문의 글을 클릭하면 해당 글에 대한 답변을 할 수 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77" name="타원 76"/>
          <p:cNvSpPr/>
          <p:nvPr/>
        </p:nvSpPr>
        <p:spPr>
          <a:xfrm>
            <a:off x="322083" y="5884892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22083" y="5862032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79" name="타원 78"/>
          <p:cNvSpPr/>
          <p:nvPr/>
        </p:nvSpPr>
        <p:spPr>
          <a:xfrm>
            <a:off x="1916851" y="3501008"/>
            <a:ext cx="216024" cy="216024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916851" y="3467100"/>
            <a:ext cx="144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81" name="직사각형 80"/>
          <p:cNvSpPr/>
          <p:nvPr/>
        </p:nvSpPr>
        <p:spPr>
          <a:xfrm>
            <a:off x="2051720" y="3758560"/>
            <a:ext cx="1493496" cy="3185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 algn="ctr">
              <a:buFont typeface="+mj-ea"/>
              <a:buAutoNum type="circleNumDbPlain"/>
            </a:pPr>
            <a:endParaRPr lang="ko-KR" altLang="en-US" sz="1000" b="1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4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8" y="10734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756B5F"/>
                </a:solidFill>
              </a:rPr>
              <a:t>15. </a:t>
            </a:r>
            <a:r>
              <a:rPr lang="ko-KR" altLang="en-US" b="1" dirty="0">
                <a:solidFill>
                  <a:srgbClr val="756B5F"/>
                </a:solidFill>
              </a:rPr>
              <a:t>차후 개발 내용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3528" y="1524848"/>
            <a:ext cx="849694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API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를 이용한 카카오로그인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네이버로그인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 가입 후 이용에 따른 등급관리 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– </a:t>
            </a:r>
            <a:r>
              <a:rPr lang="ko-KR" altLang="en-US" dirty="0" err="1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마일리지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쿠폰 기능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회원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간 친구 추가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차단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채팅기능 구현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dirty="0" smtClean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r>
              <a:rPr lang="ko-KR" altLang="en-US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사용자간 파일 등록 시 다운로드 기능 구현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marL="285750" indent="-285750" algn="just">
              <a:lnSpc>
                <a:spcPct val="150000"/>
              </a:lnSpc>
              <a:buFont typeface="한컴 윤고딕 230" panose="02020603020101020101" pitchFamily="18" charset="-127"/>
              <a:buChar char="-"/>
            </a:pPr>
            <a:endParaRPr lang="en-US" altLang="ko-KR" dirty="0">
              <a:solidFill>
                <a:schemeClr val="bg1">
                  <a:lumMod val="50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836712"/>
            <a:ext cx="9071992" cy="5472608"/>
            <a:chOff x="0" y="1484784"/>
            <a:chExt cx="9071992" cy="4424432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51520" y="1484784"/>
              <a:ext cx="0" cy="4104456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107504" y="1844824"/>
              <a:ext cx="8964488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0" y="5445224"/>
              <a:ext cx="9071992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8892480" y="1772816"/>
              <a:ext cx="0" cy="413640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579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7" y="107340"/>
            <a:ext cx="446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rgbClr val="756B5F"/>
                </a:solidFill>
              </a:rPr>
              <a:t>16. </a:t>
            </a:r>
            <a:r>
              <a:rPr lang="ko-KR" altLang="en-US" b="1" dirty="0" smtClean="0">
                <a:solidFill>
                  <a:srgbClr val="756B5F"/>
                </a:solidFill>
              </a:rPr>
              <a:t>후기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sp>
        <p:nvSpPr>
          <p:cNvPr id="4" name="L 도형 3"/>
          <p:cNvSpPr/>
          <p:nvPr/>
        </p:nvSpPr>
        <p:spPr>
          <a:xfrm>
            <a:off x="437580" y="1124744"/>
            <a:ext cx="8176449" cy="789477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           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L 도형 4"/>
          <p:cNvSpPr/>
          <p:nvPr/>
        </p:nvSpPr>
        <p:spPr>
          <a:xfrm>
            <a:off x="437580" y="3647635"/>
            <a:ext cx="8176449" cy="789477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6" name="L 도형 5"/>
          <p:cNvSpPr/>
          <p:nvPr/>
        </p:nvSpPr>
        <p:spPr>
          <a:xfrm>
            <a:off x="422341" y="4873299"/>
            <a:ext cx="8176449" cy="789477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L 도형 6"/>
          <p:cNvSpPr/>
          <p:nvPr/>
        </p:nvSpPr>
        <p:spPr>
          <a:xfrm>
            <a:off x="430744" y="2413974"/>
            <a:ext cx="8176449" cy="789477"/>
          </a:xfrm>
          <a:prstGeom prst="corner">
            <a:avLst>
              <a:gd name="adj1" fmla="val 140870"/>
              <a:gd name="adj2" fmla="val 100000"/>
            </a:avLst>
          </a:prstGeom>
          <a:solidFill>
            <a:srgbClr val="987C4D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513" y="3643496"/>
            <a:ext cx="1049142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오승</a:t>
            </a:r>
            <a:r>
              <a:rPr lang="ko-KR" altLang="en-US" sz="1600" b="1" dirty="0">
                <a:solidFill>
                  <a:schemeClr val="bg1"/>
                </a:solidFill>
              </a:rPr>
              <a:t>희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7580" y="1124744"/>
            <a:ext cx="1038076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전일환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6512" y="2412896"/>
            <a:ext cx="1049143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오성</a:t>
            </a:r>
            <a:r>
              <a:rPr lang="ko-KR" altLang="en-US" sz="1600" b="1" dirty="0">
                <a:solidFill>
                  <a:schemeClr val="bg1"/>
                </a:solidFill>
              </a:rPr>
              <a:t>현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2341" y="4869160"/>
            <a:ext cx="1053314" cy="33855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bg1"/>
                </a:solidFill>
              </a:rPr>
              <a:t>김진</a:t>
            </a:r>
            <a:r>
              <a:rPr lang="ko-KR" altLang="en-US" sz="1600" b="1" dirty="0">
                <a:solidFill>
                  <a:schemeClr val="bg1"/>
                </a:solidFill>
              </a:rPr>
              <a:t>형</a:t>
            </a:r>
            <a:endParaRPr lang="en-US" altLang="ko-KR" sz="1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987C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411760" y="2636912"/>
            <a:ext cx="3672408" cy="735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83768" y="2426112"/>
            <a:ext cx="35283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4000" b="1" dirty="0" smtClean="0">
                <a:solidFill>
                  <a:srgbClr val="756B5F"/>
                </a:solidFill>
                <a:latin typeface="+mn-ea"/>
                <a:ea typeface="+mn-ea"/>
              </a:rPr>
              <a:t>경청해 주셔서</a:t>
            </a:r>
            <a:endParaRPr lang="en-US" altLang="ko-KR" sz="4000" b="1" dirty="0">
              <a:solidFill>
                <a:srgbClr val="756B5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고맙습니다</a:t>
            </a:r>
            <a:endParaRPr lang="en-US" altLang="ko-KR" sz="4000" b="1" dirty="0">
              <a:solidFill>
                <a:schemeClr val="bg1"/>
              </a:solidFill>
              <a:latin typeface="+mn-ea"/>
              <a:ea typeface="+mn-ea"/>
              <a:sym typeface="Wingdings" pitchFamily="2" charset="2"/>
            </a:endParaRPr>
          </a:p>
        </p:txBody>
      </p:sp>
      <p:sp>
        <p:nvSpPr>
          <p:cNvPr id="9" name="순서도: 대체 처리 8"/>
          <p:cNvSpPr/>
          <p:nvPr/>
        </p:nvSpPr>
        <p:spPr>
          <a:xfrm>
            <a:off x="5292080" y="3548734"/>
            <a:ext cx="792088" cy="672354"/>
          </a:xfrm>
          <a:prstGeom prst="flowChartAlternateProcess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LAS</a:t>
            </a:r>
            <a:r>
              <a:rPr lang="en-US" altLang="ko-KR" sz="2800" b="1" baseline="30000" dirty="0" smtClean="0">
                <a:solidFill>
                  <a:schemeClr val="bg1"/>
                </a:solidFill>
              </a:rPr>
              <a:t>*</a:t>
            </a:r>
            <a:endParaRPr lang="ko-KR" altLang="en-US" sz="2800" b="1" baseline="300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6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9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3.  </a:t>
            </a:r>
            <a:r>
              <a:rPr lang="ko-KR" altLang="en-US" b="1" dirty="0" smtClean="0">
                <a:solidFill>
                  <a:srgbClr val="756B5F"/>
                </a:solidFill>
              </a:rPr>
              <a:t>작업분할구조</a:t>
            </a:r>
            <a:r>
              <a:rPr lang="ko-KR" altLang="en-US" b="1" dirty="0">
                <a:solidFill>
                  <a:srgbClr val="756B5F"/>
                </a:solidFill>
              </a:rPr>
              <a:t>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5779" y="153509"/>
            <a:ext cx="165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756B5F"/>
                </a:solidFill>
              </a:rPr>
              <a:t>(</a:t>
            </a:r>
            <a:r>
              <a:rPr lang="ko-KR" altLang="en-US" sz="1200" b="1" dirty="0" smtClean="0">
                <a:solidFill>
                  <a:srgbClr val="756B5F"/>
                </a:solidFill>
              </a:rPr>
              <a:t>사용자 모드 측 </a:t>
            </a:r>
            <a:r>
              <a:rPr lang="en-US" altLang="ko-KR" sz="1200" b="1" dirty="0" smtClean="0">
                <a:solidFill>
                  <a:srgbClr val="756B5F"/>
                </a:solidFill>
              </a:rPr>
              <a:t>WBS)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35896" y="1063769"/>
            <a:ext cx="2016224" cy="43204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ysClr val="windowText" lastClr="000000"/>
                </a:solidFill>
              </a:rPr>
              <a:t>StudyRoom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System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555776" y="2503977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사용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자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923928" y="1711841"/>
            <a:ext cx="144016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로그인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로그아웃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7668344" y="2503977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관리자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2" name="직선 연결선 51"/>
          <p:cNvCxnSpPr>
            <a:stCxn id="6" idx="2"/>
            <a:endCxn id="66" idx="0"/>
          </p:cNvCxnSpPr>
          <p:nvPr/>
        </p:nvCxnSpPr>
        <p:spPr>
          <a:xfrm>
            <a:off x="4644008" y="1495817"/>
            <a:ext cx="0" cy="2160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395536" y="3224057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회원관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리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1619672" y="3232066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내 </a:t>
            </a:r>
            <a:r>
              <a:rPr lang="ko-KR" altLang="en-US" sz="1200" dirty="0" err="1" smtClean="0">
                <a:solidFill>
                  <a:sysClr val="windowText" lastClr="000000"/>
                </a:solidFill>
              </a:rPr>
              <a:t>스터디룸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843808" y="3224057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문의게시판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067944" y="3224009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후기게시판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/</a:t>
            </a:r>
          </a:p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자유게시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판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92080" y="3224057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ysClr val="windowText" lastClr="000000"/>
                </a:solidFill>
              </a:rPr>
              <a:t>스터디모집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56" name="꺾인 연결선 55"/>
          <p:cNvCxnSpPr>
            <a:stCxn id="66" idx="2"/>
            <a:endCxn id="63" idx="0"/>
          </p:cNvCxnSpPr>
          <p:nvPr/>
        </p:nvCxnSpPr>
        <p:spPr>
          <a:xfrm rot="5400000">
            <a:off x="3680824" y="1540793"/>
            <a:ext cx="360136" cy="1566232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66" idx="2"/>
            <a:endCxn id="68" idx="0"/>
          </p:cNvCxnSpPr>
          <p:nvPr/>
        </p:nvCxnSpPr>
        <p:spPr>
          <a:xfrm rot="16200000" flipH="1">
            <a:off x="6237108" y="550741"/>
            <a:ext cx="360136" cy="354633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꺾인 연결선 70"/>
          <p:cNvCxnSpPr>
            <a:stCxn id="83" idx="0"/>
          </p:cNvCxnSpPr>
          <p:nvPr/>
        </p:nvCxnSpPr>
        <p:spPr>
          <a:xfrm rot="16200000" flipV="1">
            <a:off x="3077752" y="2936001"/>
            <a:ext cx="288080" cy="288032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71118" y="3872081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회원가입</a:t>
            </a:r>
            <a:endParaRPr lang="ko-KR" altLang="en-US" sz="12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67305" y="4304129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개인정보</a:t>
            </a:r>
            <a:endParaRPr lang="ko-KR" altLang="en-US" sz="1200" dirty="0"/>
          </a:p>
        </p:txBody>
      </p:sp>
      <p:sp>
        <p:nvSpPr>
          <p:cNvPr id="113" name="TextBox 112"/>
          <p:cNvSpPr txBox="1"/>
          <p:nvPr/>
        </p:nvSpPr>
        <p:spPr>
          <a:xfrm>
            <a:off x="667306" y="4736177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회원수정</a:t>
            </a:r>
            <a:endParaRPr lang="ko-KR" altLang="en-US" sz="12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75437" y="5168225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회원탈퇴</a:t>
            </a:r>
            <a:endParaRPr lang="ko-KR" altLang="en-US" sz="1200" dirty="0"/>
          </a:p>
        </p:txBody>
      </p:sp>
      <p:cxnSp>
        <p:nvCxnSpPr>
          <p:cNvPr id="125" name="직선 연결선 124"/>
          <p:cNvCxnSpPr>
            <a:stCxn id="88" idx="0"/>
          </p:cNvCxnSpPr>
          <p:nvPr/>
        </p:nvCxnSpPr>
        <p:spPr>
          <a:xfrm flipV="1">
            <a:off x="5814080" y="3080017"/>
            <a:ext cx="0" cy="144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직선 연결선 126"/>
          <p:cNvCxnSpPr>
            <a:stCxn id="93" idx="1"/>
          </p:cNvCxnSpPr>
          <p:nvPr/>
        </p:nvCxnSpPr>
        <p:spPr>
          <a:xfrm flipH="1" flipV="1">
            <a:off x="531421" y="4010580"/>
            <a:ext cx="139697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9" name="직선 연결선 128"/>
          <p:cNvCxnSpPr>
            <a:stCxn id="111" idx="1"/>
          </p:cNvCxnSpPr>
          <p:nvPr/>
        </p:nvCxnSpPr>
        <p:spPr>
          <a:xfrm flipH="1" flipV="1">
            <a:off x="531421" y="4442628"/>
            <a:ext cx="135884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113" idx="1"/>
          </p:cNvCxnSpPr>
          <p:nvPr/>
        </p:nvCxnSpPr>
        <p:spPr>
          <a:xfrm flipH="1" flipV="1">
            <a:off x="531421" y="4874676"/>
            <a:ext cx="135885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899573" y="3883114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예약이력</a:t>
            </a:r>
            <a:endParaRPr lang="ko-KR" altLang="en-US" sz="1200" dirty="0"/>
          </a:p>
        </p:txBody>
      </p:sp>
      <p:sp>
        <p:nvSpPr>
          <p:cNvPr id="137" name="TextBox 136"/>
          <p:cNvSpPr txBox="1"/>
          <p:nvPr/>
        </p:nvSpPr>
        <p:spPr>
          <a:xfrm>
            <a:off x="1895760" y="4315162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예약현황</a:t>
            </a:r>
            <a:endParaRPr lang="ko-KR" altLang="en-US" sz="12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895761" y="4747210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즐겨찾기</a:t>
            </a:r>
            <a:endParaRPr lang="ko-KR" altLang="en-US" sz="1200" dirty="0"/>
          </a:p>
        </p:txBody>
      </p:sp>
      <p:cxnSp>
        <p:nvCxnSpPr>
          <p:cNvPr id="140" name="직선 연결선 139"/>
          <p:cNvCxnSpPr>
            <a:stCxn id="136" idx="1"/>
          </p:cNvCxnSpPr>
          <p:nvPr/>
        </p:nvCxnSpPr>
        <p:spPr>
          <a:xfrm flipH="1">
            <a:off x="1759877" y="4021614"/>
            <a:ext cx="1396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직선 연결선 140"/>
          <p:cNvCxnSpPr>
            <a:stCxn id="137" idx="1"/>
          </p:cNvCxnSpPr>
          <p:nvPr/>
        </p:nvCxnSpPr>
        <p:spPr>
          <a:xfrm flipH="1">
            <a:off x="1759876" y="4453662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114" idx="1"/>
          </p:cNvCxnSpPr>
          <p:nvPr/>
        </p:nvCxnSpPr>
        <p:spPr>
          <a:xfrm rot="10800000">
            <a:off x="531421" y="3656009"/>
            <a:ext cx="144016" cy="16507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꺾인 연결선 148"/>
          <p:cNvCxnSpPr>
            <a:stCxn id="138" idx="1"/>
          </p:cNvCxnSpPr>
          <p:nvPr/>
        </p:nvCxnSpPr>
        <p:spPr>
          <a:xfrm rot="10800000">
            <a:off x="1759877" y="3664066"/>
            <a:ext cx="135884" cy="1221644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3129262" y="3872129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글작</a:t>
            </a:r>
            <a:r>
              <a:rPr lang="ko-KR" altLang="en-US" sz="1200" dirty="0" err="1"/>
              <a:t>성</a:t>
            </a:r>
            <a:endParaRPr lang="ko-KR" altLang="en-US" sz="1200" dirty="0"/>
          </a:p>
        </p:txBody>
      </p:sp>
      <p:sp>
        <p:nvSpPr>
          <p:cNvPr id="152" name="TextBox 151"/>
          <p:cNvSpPr txBox="1"/>
          <p:nvPr/>
        </p:nvSpPr>
        <p:spPr>
          <a:xfrm>
            <a:off x="3125449" y="4304177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글수정</a:t>
            </a:r>
            <a:endParaRPr lang="ko-KR" altLang="en-US" sz="1200" dirty="0"/>
          </a:p>
        </p:txBody>
      </p:sp>
      <p:sp>
        <p:nvSpPr>
          <p:cNvPr id="153" name="TextBox 152"/>
          <p:cNvSpPr txBox="1"/>
          <p:nvPr/>
        </p:nvSpPr>
        <p:spPr>
          <a:xfrm>
            <a:off x="3125450" y="4736225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글삭제</a:t>
            </a:r>
            <a:endParaRPr lang="ko-KR" altLang="en-US" sz="1200" dirty="0"/>
          </a:p>
        </p:txBody>
      </p:sp>
      <p:sp>
        <p:nvSpPr>
          <p:cNvPr id="154" name="TextBox 153"/>
          <p:cNvSpPr txBox="1"/>
          <p:nvPr/>
        </p:nvSpPr>
        <p:spPr>
          <a:xfrm>
            <a:off x="3133581" y="5168273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글보기</a:t>
            </a:r>
            <a:endParaRPr lang="ko-KR" altLang="en-US" sz="1200" dirty="0"/>
          </a:p>
        </p:txBody>
      </p:sp>
      <p:cxnSp>
        <p:nvCxnSpPr>
          <p:cNvPr id="155" name="직선 연결선 154"/>
          <p:cNvCxnSpPr>
            <a:stCxn id="151" idx="1"/>
          </p:cNvCxnSpPr>
          <p:nvPr/>
        </p:nvCxnSpPr>
        <p:spPr>
          <a:xfrm flipH="1">
            <a:off x="2989566" y="4010629"/>
            <a:ext cx="1396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직선 연결선 155"/>
          <p:cNvCxnSpPr>
            <a:stCxn id="152" idx="1"/>
          </p:cNvCxnSpPr>
          <p:nvPr/>
        </p:nvCxnSpPr>
        <p:spPr>
          <a:xfrm flipH="1">
            <a:off x="2989565" y="4442677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 156"/>
          <p:cNvCxnSpPr>
            <a:stCxn id="153" idx="1"/>
          </p:cNvCxnSpPr>
          <p:nvPr/>
        </p:nvCxnSpPr>
        <p:spPr>
          <a:xfrm flipH="1">
            <a:off x="2989566" y="4874725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꺾인 연결선 157"/>
          <p:cNvCxnSpPr>
            <a:stCxn id="154" idx="1"/>
          </p:cNvCxnSpPr>
          <p:nvPr/>
        </p:nvCxnSpPr>
        <p:spPr>
          <a:xfrm rot="10800000">
            <a:off x="2989565" y="3656057"/>
            <a:ext cx="144016" cy="16507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52320" y="3224009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ysClr val="windowText" lastClr="000000"/>
                </a:solidFill>
              </a:rPr>
              <a:t>스터디룸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예약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61" name="꺾인 연결선 160"/>
          <p:cNvCxnSpPr>
            <a:stCxn id="80" idx="0"/>
          </p:cNvCxnSpPr>
          <p:nvPr/>
        </p:nvCxnSpPr>
        <p:spPr>
          <a:xfrm rot="5400000" flipH="1" flipV="1">
            <a:off x="1917534" y="2080019"/>
            <a:ext cx="144040" cy="214403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직선 연결선 162"/>
          <p:cNvCxnSpPr>
            <a:stCxn id="82" idx="0"/>
          </p:cNvCxnSpPr>
          <p:nvPr/>
        </p:nvCxnSpPr>
        <p:spPr>
          <a:xfrm flipV="1">
            <a:off x="2141672" y="3080017"/>
            <a:ext cx="0" cy="1520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꺾인 연결선 166"/>
          <p:cNvCxnSpPr>
            <a:endCxn id="159" idx="0"/>
          </p:cNvCxnSpPr>
          <p:nvPr/>
        </p:nvCxnSpPr>
        <p:spPr>
          <a:xfrm>
            <a:off x="3113664" y="3080017"/>
            <a:ext cx="4860656" cy="143992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84" idx="0"/>
          </p:cNvCxnSpPr>
          <p:nvPr/>
        </p:nvCxnSpPr>
        <p:spPr>
          <a:xfrm flipV="1">
            <a:off x="4589944" y="3080017"/>
            <a:ext cx="0" cy="1439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4353398" y="3872129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글작</a:t>
            </a:r>
            <a:r>
              <a:rPr lang="ko-KR" altLang="en-US" sz="1200" dirty="0" err="1"/>
              <a:t>성</a:t>
            </a:r>
            <a:endParaRPr lang="ko-KR" altLang="en-US" sz="1200" dirty="0"/>
          </a:p>
        </p:txBody>
      </p:sp>
      <p:sp>
        <p:nvSpPr>
          <p:cNvPr id="171" name="TextBox 170"/>
          <p:cNvSpPr txBox="1"/>
          <p:nvPr/>
        </p:nvSpPr>
        <p:spPr>
          <a:xfrm>
            <a:off x="4349585" y="4304177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글수정</a:t>
            </a:r>
            <a:endParaRPr lang="ko-KR" altLang="en-US" sz="1200" dirty="0"/>
          </a:p>
        </p:txBody>
      </p:sp>
      <p:sp>
        <p:nvSpPr>
          <p:cNvPr id="172" name="TextBox 171"/>
          <p:cNvSpPr txBox="1"/>
          <p:nvPr/>
        </p:nvSpPr>
        <p:spPr>
          <a:xfrm>
            <a:off x="4349586" y="4736225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글삭제</a:t>
            </a:r>
            <a:endParaRPr lang="ko-KR" altLang="en-US" sz="1200" dirty="0"/>
          </a:p>
        </p:txBody>
      </p:sp>
      <p:sp>
        <p:nvSpPr>
          <p:cNvPr id="173" name="TextBox 172"/>
          <p:cNvSpPr txBox="1"/>
          <p:nvPr/>
        </p:nvSpPr>
        <p:spPr>
          <a:xfrm>
            <a:off x="4357717" y="5168273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글보기</a:t>
            </a:r>
            <a:endParaRPr lang="ko-KR" altLang="en-US" sz="1200" dirty="0"/>
          </a:p>
        </p:txBody>
      </p:sp>
      <p:cxnSp>
        <p:nvCxnSpPr>
          <p:cNvPr id="174" name="직선 연결선 173"/>
          <p:cNvCxnSpPr>
            <a:stCxn id="170" idx="1"/>
          </p:cNvCxnSpPr>
          <p:nvPr/>
        </p:nvCxnSpPr>
        <p:spPr>
          <a:xfrm flipH="1">
            <a:off x="4213702" y="4010629"/>
            <a:ext cx="1396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stCxn id="171" idx="1"/>
          </p:cNvCxnSpPr>
          <p:nvPr/>
        </p:nvCxnSpPr>
        <p:spPr>
          <a:xfrm flipH="1">
            <a:off x="4213701" y="4442677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직선 연결선 175"/>
          <p:cNvCxnSpPr>
            <a:stCxn id="172" idx="1"/>
          </p:cNvCxnSpPr>
          <p:nvPr/>
        </p:nvCxnSpPr>
        <p:spPr>
          <a:xfrm flipH="1">
            <a:off x="4213702" y="4874725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꺾인 연결선 176"/>
          <p:cNvCxnSpPr>
            <a:stCxn id="173" idx="1"/>
          </p:cNvCxnSpPr>
          <p:nvPr/>
        </p:nvCxnSpPr>
        <p:spPr>
          <a:xfrm rot="10800000">
            <a:off x="4213701" y="3656057"/>
            <a:ext cx="144016" cy="16507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5571981" y="3875105"/>
            <a:ext cx="95410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모집글작</a:t>
            </a:r>
            <a:r>
              <a:rPr lang="ko-KR" altLang="en-US" sz="1200" dirty="0" err="1"/>
              <a:t>성</a:t>
            </a:r>
            <a:endParaRPr lang="en-US" altLang="ko-KR" sz="1200" dirty="0" smtClean="0"/>
          </a:p>
        </p:txBody>
      </p:sp>
      <p:sp>
        <p:nvSpPr>
          <p:cNvPr id="200" name="TextBox 199"/>
          <p:cNvSpPr txBox="1"/>
          <p:nvPr/>
        </p:nvSpPr>
        <p:spPr>
          <a:xfrm>
            <a:off x="5568168" y="5168225"/>
            <a:ext cx="95410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모집글보기</a:t>
            </a:r>
            <a:endParaRPr lang="ko-KR" altLang="en-US" sz="1200" dirty="0"/>
          </a:p>
        </p:txBody>
      </p:sp>
      <p:cxnSp>
        <p:nvCxnSpPr>
          <p:cNvPr id="206" name="직선 연결선 205"/>
          <p:cNvCxnSpPr/>
          <p:nvPr/>
        </p:nvCxnSpPr>
        <p:spPr>
          <a:xfrm flipH="1">
            <a:off x="6516216" y="5345791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7" name="TextBox 206"/>
          <p:cNvSpPr txBox="1"/>
          <p:nvPr/>
        </p:nvSpPr>
        <p:spPr>
          <a:xfrm>
            <a:off x="6664551" y="5209599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댓글작성</a:t>
            </a:r>
            <a:endParaRPr lang="ko-KR" altLang="en-US" sz="1200" dirty="0"/>
          </a:p>
        </p:txBody>
      </p:sp>
      <p:sp>
        <p:nvSpPr>
          <p:cNvPr id="220" name="TextBox 219"/>
          <p:cNvSpPr txBox="1"/>
          <p:nvPr/>
        </p:nvSpPr>
        <p:spPr>
          <a:xfrm>
            <a:off x="6948264" y="5528265"/>
            <a:ext cx="95410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프로필보기</a:t>
            </a:r>
            <a:endParaRPr lang="ko-KR" altLang="en-US" sz="1200" dirty="0"/>
          </a:p>
        </p:txBody>
      </p:sp>
      <p:cxnSp>
        <p:nvCxnSpPr>
          <p:cNvPr id="222" name="꺾인 연결선 221"/>
          <p:cNvCxnSpPr>
            <a:stCxn id="220" idx="1"/>
          </p:cNvCxnSpPr>
          <p:nvPr/>
        </p:nvCxnSpPr>
        <p:spPr>
          <a:xfrm rot="10800000">
            <a:off x="6876256" y="5497631"/>
            <a:ext cx="72008" cy="169134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3" name="TextBox 222"/>
          <p:cNvSpPr txBox="1"/>
          <p:nvPr/>
        </p:nvSpPr>
        <p:spPr>
          <a:xfrm>
            <a:off x="7218293" y="5816297"/>
            <a:ext cx="95410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스터디초대</a:t>
            </a:r>
            <a:endParaRPr lang="ko-KR" altLang="en-US" sz="1200" dirty="0"/>
          </a:p>
        </p:txBody>
      </p:sp>
      <p:cxnSp>
        <p:nvCxnSpPr>
          <p:cNvPr id="224" name="꺾인 연결선 223"/>
          <p:cNvCxnSpPr>
            <a:stCxn id="223" idx="1"/>
          </p:cNvCxnSpPr>
          <p:nvPr/>
        </p:nvCxnSpPr>
        <p:spPr>
          <a:xfrm rot="10800000">
            <a:off x="7146285" y="5785663"/>
            <a:ext cx="72008" cy="169134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5580112" y="4243154"/>
            <a:ext cx="95410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모집글수정</a:t>
            </a:r>
            <a:endParaRPr lang="ko-KR" altLang="en-US" sz="1200" dirty="0"/>
          </a:p>
        </p:txBody>
      </p:sp>
      <p:cxnSp>
        <p:nvCxnSpPr>
          <p:cNvPr id="235" name="직선 연결선 234"/>
          <p:cNvCxnSpPr/>
          <p:nvPr/>
        </p:nvCxnSpPr>
        <p:spPr>
          <a:xfrm flipH="1">
            <a:off x="5436097" y="4010629"/>
            <a:ext cx="1396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6" name="직선 연결선 235"/>
          <p:cNvCxnSpPr/>
          <p:nvPr/>
        </p:nvCxnSpPr>
        <p:spPr>
          <a:xfrm flipH="1">
            <a:off x="5436096" y="4442677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7" name="직선 연결선 236"/>
          <p:cNvCxnSpPr/>
          <p:nvPr/>
        </p:nvCxnSpPr>
        <p:spPr>
          <a:xfrm flipH="1">
            <a:off x="5436097" y="4874725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8" name="꺾인 연결선 237"/>
          <p:cNvCxnSpPr/>
          <p:nvPr/>
        </p:nvCxnSpPr>
        <p:spPr>
          <a:xfrm rot="10800000">
            <a:off x="5436096" y="3656057"/>
            <a:ext cx="144016" cy="16507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9" name="TextBox 238"/>
          <p:cNvSpPr txBox="1"/>
          <p:nvPr/>
        </p:nvSpPr>
        <p:spPr>
          <a:xfrm>
            <a:off x="5580112" y="4736177"/>
            <a:ext cx="95410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모집글삭제</a:t>
            </a:r>
            <a:endParaRPr lang="ko-KR" altLang="en-US" sz="1200" dirty="0"/>
          </a:p>
        </p:txBody>
      </p:sp>
      <p:sp>
        <p:nvSpPr>
          <p:cNvPr id="240" name="TextBox 239"/>
          <p:cNvSpPr txBox="1"/>
          <p:nvPr/>
        </p:nvSpPr>
        <p:spPr>
          <a:xfrm>
            <a:off x="7737774" y="3872129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예약신청</a:t>
            </a:r>
            <a:endParaRPr lang="ko-KR" altLang="en-US" sz="1200" dirty="0"/>
          </a:p>
        </p:txBody>
      </p:sp>
      <p:sp>
        <p:nvSpPr>
          <p:cNvPr id="242" name="TextBox 241"/>
          <p:cNvSpPr txBox="1"/>
          <p:nvPr/>
        </p:nvSpPr>
        <p:spPr>
          <a:xfrm>
            <a:off x="7733962" y="4736225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예약취소</a:t>
            </a:r>
            <a:endParaRPr lang="ko-KR" altLang="en-US" sz="1200" dirty="0"/>
          </a:p>
        </p:txBody>
      </p:sp>
      <p:sp>
        <p:nvSpPr>
          <p:cNvPr id="243" name="TextBox 242"/>
          <p:cNvSpPr txBox="1"/>
          <p:nvPr/>
        </p:nvSpPr>
        <p:spPr>
          <a:xfrm>
            <a:off x="7742093" y="5168273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예약보기</a:t>
            </a:r>
            <a:endParaRPr lang="ko-KR" altLang="en-US" sz="1200" dirty="0"/>
          </a:p>
        </p:txBody>
      </p:sp>
      <p:cxnSp>
        <p:nvCxnSpPr>
          <p:cNvPr id="244" name="직선 연결선 243"/>
          <p:cNvCxnSpPr>
            <a:stCxn id="240" idx="1"/>
          </p:cNvCxnSpPr>
          <p:nvPr/>
        </p:nvCxnSpPr>
        <p:spPr>
          <a:xfrm flipH="1">
            <a:off x="7598078" y="4010629"/>
            <a:ext cx="1396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5" name="직선 연결선 244"/>
          <p:cNvCxnSpPr/>
          <p:nvPr/>
        </p:nvCxnSpPr>
        <p:spPr>
          <a:xfrm flipH="1">
            <a:off x="7598077" y="4442677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직선 연결선 245"/>
          <p:cNvCxnSpPr>
            <a:stCxn id="242" idx="1"/>
          </p:cNvCxnSpPr>
          <p:nvPr/>
        </p:nvCxnSpPr>
        <p:spPr>
          <a:xfrm flipH="1">
            <a:off x="7598078" y="4874725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꺾인 연결선 246"/>
          <p:cNvCxnSpPr>
            <a:stCxn id="243" idx="1"/>
          </p:cNvCxnSpPr>
          <p:nvPr/>
        </p:nvCxnSpPr>
        <p:spPr>
          <a:xfrm rot="10800000">
            <a:off x="7598077" y="3656057"/>
            <a:ext cx="144016" cy="16507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7740352" y="4304129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예약수정</a:t>
            </a:r>
            <a:endParaRPr lang="ko-KR" alt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4572001" y="5475858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댓글작성</a:t>
            </a:r>
            <a:endParaRPr lang="ko-KR" altLang="en-US" sz="1200" dirty="0"/>
          </a:p>
        </p:txBody>
      </p:sp>
      <p:cxnSp>
        <p:nvCxnSpPr>
          <p:cNvPr id="81" name="꺾인 연결선 80"/>
          <p:cNvCxnSpPr>
            <a:stCxn id="79" idx="1"/>
          </p:cNvCxnSpPr>
          <p:nvPr/>
        </p:nvCxnSpPr>
        <p:spPr>
          <a:xfrm rot="10800000">
            <a:off x="4499993" y="5445224"/>
            <a:ext cx="72008" cy="169134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3529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3.  </a:t>
            </a:r>
            <a:r>
              <a:rPr lang="ko-KR" altLang="en-US" b="1" dirty="0" smtClean="0">
                <a:solidFill>
                  <a:srgbClr val="756B5F"/>
                </a:solidFill>
              </a:rPr>
              <a:t>작업분할구조</a:t>
            </a:r>
            <a:r>
              <a:rPr lang="ko-KR" altLang="en-US" b="1" dirty="0">
                <a:solidFill>
                  <a:srgbClr val="756B5F"/>
                </a:solidFill>
              </a:rPr>
              <a:t>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55779" y="153509"/>
            <a:ext cx="165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756B5F"/>
                </a:solidFill>
              </a:rPr>
              <a:t>(</a:t>
            </a:r>
            <a:r>
              <a:rPr lang="ko-KR" altLang="en-US" sz="1200" b="1" dirty="0" smtClean="0">
                <a:solidFill>
                  <a:srgbClr val="756B5F"/>
                </a:solidFill>
              </a:rPr>
              <a:t>관리자 모드 측 </a:t>
            </a:r>
            <a:r>
              <a:rPr lang="en-US" altLang="ko-KR" sz="1200" b="1" dirty="0" smtClean="0">
                <a:solidFill>
                  <a:srgbClr val="756B5F"/>
                </a:solidFill>
              </a:rPr>
              <a:t>WBS)</a:t>
            </a:r>
            <a:endParaRPr lang="ko-KR" altLang="en-US" sz="1200" b="1" dirty="0">
              <a:solidFill>
                <a:srgbClr val="756B5F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635896" y="1063769"/>
            <a:ext cx="2016224" cy="432048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ysClr val="windowText" lastClr="000000"/>
                </a:solidFill>
              </a:rPr>
              <a:t>StudyRoom</a:t>
            </a:r>
            <a:r>
              <a:rPr lang="en-US" altLang="ko-KR" sz="1200" dirty="0">
                <a:solidFill>
                  <a:sysClr val="windowText" lastClr="000000"/>
                </a:solidFill>
              </a:rPr>
              <a:t> 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System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7544" y="2503977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사용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자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923928" y="1711841"/>
            <a:ext cx="144016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로그인</a:t>
            </a:r>
            <a:r>
              <a:rPr lang="en-US" altLang="ko-KR" sz="1200" dirty="0" smtClean="0">
                <a:solidFill>
                  <a:sysClr val="windowText" lastClr="000000"/>
                </a:solidFill>
              </a:rPr>
              <a:t>/ 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로그아웃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400208" y="2495983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관리자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61" name="직선 연결선 60"/>
          <p:cNvCxnSpPr>
            <a:stCxn id="56" idx="2"/>
            <a:endCxn id="58" idx="0"/>
          </p:cNvCxnSpPr>
          <p:nvPr/>
        </p:nvCxnSpPr>
        <p:spPr>
          <a:xfrm>
            <a:off x="4644008" y="1495817"/>
            <a:ext cx="0" cy="2160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stCxn id="58" idx="2"/>
            <a:endCxn id="57" idx="0"/>
          </p:cNvCxnSpPr>
          <p:nvPr/>
        </p:nvCxnSpPr>
        <p:spPr>
          <a:xfrm rot="5400000">
            <a:off x="2636708" y="496677"/>
            <a:ext cx="360136" cy="3654464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8" idx="2"/>
            <a:endCxn id="60" idx="0"/>
          </p:cNvCxnSpPr>
          <p:nvPr/>
        </p:nvCxnSpPr>
        <p:spPr>
          <a:xfrm rot="16200000" flipH="1">
            <a:off x="5107037" y="1680812"/>
            <a:ext cx="352142" cy="1278200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3130100" y="3213000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회원관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리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5036567" y="3221009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ysClr val="windowText" lastClr="000000"/>
                </a:solidFill>
              </a:rPr>
              <a:t>스터디룸</a:t>
            </a:r>
            <a:endParaRPr lang="en-US" altLang="ko-KR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등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록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6912376" y="3212952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게시판관리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61" name="직선 연결선 160"/>
          <p:cNvCxnSpPr>
            <a:stCxn id="153" idx="0"/>
          </p:cNvCxnSpPr>
          <p:nvPr/>
        </p:nvCxnSpPr>
        <p:spPr>
          <a:xfrm flipV="1">
            <a:off x="5558567" y="3068960"/>
            <a:ext cx="0" cy="1520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3405682" y="3861024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회원검색</a:t>
            </a:r>
            <a:endParaRPr lang="ko-KR" altLang="en-US" sz="1200" dirty="0"/>
          </a:p>
        </p:txBody>
      </p:sp>
      <p:sp>
        <p:nvSpPr>
          <p:cNvPr id="165" name="TextBox 164"/>
          <p:cNvSpPr txBox="1"/>
          <p:nvPr/>
        </p:nvSpPr>
        <p:spPr>
          <a:xfrm>
            <a:off x="3401869" y="4293072"/>
            <a:ext cx="95410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회원리스</a:t>
            </a:r>
            <a:r>
              <a:rPr lang="ko-KR" altLang="en-US" sz="1200" dirty="0"/>
              <a:t>트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401870" y="4725120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회원블랙</a:t>
            </a:r>
            <a:endParaRPr lang="ko-KR" altLang="en-US" sz="1200" dirty="0"/>
          </a:p>
        </p:txBody>
      </p:sp>
      <p:cxnSp>
        <p:nvCxnSpPr>
          <p:cNvPr id="168" name="직선 연결선 167"/>
          <p:cNvCxnSpPr>
            <a:stCxn id="164" idx="1"/>
          </p:cNvCxnSpPr>
          <p:nvPr/>
        </p:nvCxnSpPr>
        <p:spPr>
          <a:xfrm flipH="1">
            <a:off x="3265986" y="3999524"/>
            <a:ext cx="1396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65" idx="1"/>
          </p:cNvCxnSpPr>
          <p:nvPr/>
        </p:nvCxnSpPr>
        <p:spPr>
          <a:xfrm flipH="1">
            <a:off x="3265985" y="4431572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1" name="꺾인 연결선 170"/>
          <p:cNvCxnSpPr>
            <a:stCxn id="166" idx="1"/>
          </p:cNvCxnSpPr>
          <p:nvPr/>
        </p:nvCxnSpPr>
        <p:spPr>
          <a:xfrm rot="10800000">
            <a:off x="3266274" y="3634256"/>
            <a:ext cx="135597" cy="1229365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7197830" y="3861072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글작</a:t>
            </a:r>
            <a:r>
              <a:rPr lang="ko-KR" altLang="en-US" sz="1200" dirty="0" err="1"/>
              <a:t>성</a:t>
            </a:r>
            <a:endParaRPr lang="ko-KR" altLang="en-US" sz="1200" dirty="0"/>
          </a:p>
        </p:txBody>
      </p:sp>
      <p:sp>
        <p:nvSpPr>
          <p:cNvPr id="187" name="TextBox 186"/>
          <p:cNvSpPr txBox="1"/>
          <p:nvPr/>
        </p:nvSpPr>
        <p:spPr>
          <a:xfrm>
            <a:off x="7194017" y="4293120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글수정</a:t>
            </a:r>
            <a:endParaRPr lang="ko-KR" altLang="en-US" sz="1200" dirty="0"/>
          </a:p>
        </p:txBody>
      </p:sp>
      <p:sp>
        <p:nvSpPr>
          <p:cNvPr id="188" name="TextBox 187"/>
          <p:cNvSpPr txBox="1"/>
          <p:nvPr/>
        </p:nvSpPr>
        <p:spPr>
          <a:xfrm>
            <a:off x="7194018" y="4725168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글삭제</a:t>
            </a:r>
            <a:endParaRPr lang="ko-KR" altLang="en-US" sz="1200" dirty="0"/>
          </a:p>
        </p:txBody>
      </p:sp>
      <p:sp>
        <p:nvSpPr>
          <p:cNvPr id="189" name="TextBox 188"/>
          <p:cNvSpPr txBox="1"/>
          <p:nvPr/>
        </p:nvSpPr>
        <p:spPr>
          <a:xfrm>
            <a:off x="7202149" y="5157216"/>
            <a:ext cx="646331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글보기</a:t>
            </a:r>
            <a:endParaRPr lang="ko-KR" altLang="en-US" sz="1200" dirty="0"/>
          </a:p>
        </p:txBody>
      </p:sp>
      <p:cxnSp>
        <p:nvCxnSpPr>
          <p:cNvPr id="190" name="직선 연결선 189"/>
          <p:cNvCxnSpPr>
            <a:stCxn id="186" idx="1"/>
          </p:cNvCxnSpPr>
          <p:nvPr/>
        </p:nvCxnSpPr>
        <p:spPr>
          <a:xfrm flipH="1">
            <a:off x="7058134" y="3999572"/>
            <a:ext cx="1396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직선 연결선 190"/>
          <p:cNvCxnSpPr>
            <a:stCxn id="187" idx="1"/>
          </p:cNvCxnSpPr>
          <p:nvPr/>
        </p:nvCxnSpPr>
        <p:spPr>
          <a:xfrm flipH="1">
            <a:off x="7058133" y="4431620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직선 연결선 191"/>
          <p:cNvCxnSpPr>
            <a:stCxn id="188" idx="1"/>
          </p:cNvCxnSpPr>
          <p:nvPr/>
        </p:nvCxnSpPr>
        <p:spPr>
          <a:xfrm flipH="1">
            <a:off x="7058134" y="4863668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꺾인 연결선 192"/>
          <p:cNvCxnSpPr>
            <a:stCxn id="189" idx="1"/>
          </p:cNvCxnSpPr>
          <p:nvPr/>
        </p:nvCxnSpPr>
        <p:spPr>
          <a:xfrm rot="10800000">
            <a:off x="7058133" y="3645000"/>
            <a:ext cx="144016" cy="16507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직사각형 193"/>
          <p:cNvSpPr/>
          <p:nvPr/>
        </p:nvSpPr>
        <p:spPr>
          <a:xfrm>
            <a:off x="1259632" y="3213000"/>
            <a:ext cx="1044000" cy="432000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ysClr val="windowText" lastClr="000000"/>
                </a:solidFill>
              </a:rPr>
              <a:t>관리</a:t>
            </a:r>
            <a:r>
              <a:rPr lang="ko-KR" altLang="en-US" sz="1200" dirty="0">
                <a:solidFill>
                  <a:sysClr val="windowText" lastClr="000000"/>
                </a:solidFill>
              </a:rPr>
              <a:t>자</a:t>
            </a:r>
            <a:r>
              <a:rPr lang="ko-KR" altLang="en-US" sz="1200" dirty="0" smtClean="0">
                <a:solidFill>
                  <a:sysClr val="windowText" lastClr="000000"/>
                </a:solidFill>
              </a:rPr>
              <a:t>관리</a:t>
            </a:r>
            <a:endParaRPr lang="ko-KR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1535214" y="3861024"/>
            <a:ext cx="95410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관리자등록</a:t>
            </a:r>
            <a:endParaRPr lang="ko-KR" altLang="en-US" sz="1200" dirty="0"/>
          </a:p>
        </p:txBody>
      </p:sp>
      <p:sp>
        <p:nvSpPr>
          <p:cNvPr id="197" name="TextBox 196"/>
          <p:cNvSpPr txBox="1"/>
          <p:nvPr/>
        </p:nvSpPr>
        <p:spPr>
          <a:xfrm>
            <a:off x="1531402" y="4293072"/>
            <a:ext cx="954107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관리</a:t>
            </a:r>
            <a:r>
              <a:rPr lang="ko-KR" altLang="en-US" sz="1200" dirty="0"/>
              <a:t>자</a:t>
            </a:r>
            <a:r>
              <a:rPr lang="ko-KR" altLang="en-US" sz="1200" dirty="0" smtClean="0"/>
              <a:t>삭제</a:t>
            </a:r>
            <a:endParaRPr lang="ko-KR" altLang="en-US" sz="1200" dirty="0"/>
          </a:p>
        </p:txBody>
      </p:sp>
      <p:cxnSp>
        <p:nvCxnSpPr>
          <p:cNvPr id="198" name="직선 연결선 197"/>
          <p:cNvCxnSpPr>
            <a:stCxn id="195" idx="1"/>
          </p:cNvCxnSpPr>
          <p:nvPr/>
        </p:nvCxnSpPr>
        <p:spPr>
          <a:xfrm flipH="1">
            <a:off x="1395518" y="3999524"/>
            <a:ext cx="1396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꺾인 연결선 199"/>
          <p:cNvCxnSpPr>
            <a:stCxn id="197" idx="1"/>
          </p:cNvCxnSpPr>
          <p:nvPr/>
        </p:nvCxnSpPr>
        <p:spPr>
          <a:xfrm rot="10800000">
            <a:off x="1395518" y="3645000"/>
            <a:ext cx="135884" cy="786572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5322021" y="3861024"/>
            <a:ext cx="1107996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스터디룸등록</a:t>
            </a:r>
            <a:endParaRPr lang="ko-KR" altLang="en-US" sz="1200" dirty="0"/>
          </a:p>
        </p:txBody>
      </p:sp>
      <p:sp>
        <p:nvSpPr>
          <p:cNvPr id="202" name="TextBox 201"/>
          <p:cNvSpPr txBox="1"/>
          <p:nvPr/>
        </p:nvSpPr>
        <p:spPr>
          <a:xfrm>
            <a:off x="5318208" y="4293072"/>
            <a:ext cx="1107996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스터디룸수정</a:t>
            </a:r>
            <a:endParaRPr lang="ko-KR" altLang="en-US" sz="1200" dirty="0"/>
          </a:p>
        </p:txBody>
      </p:sp>
      <p:sp>
        <p:nvSpPr>
          <p:cNvPr id="203" name="TextBox 202"/>
          <p:cNvSpPr txBox="1"/>
          <p:nvPr/>
        </p:nvSpPr>
        <p:spPr>
          <a:xfrm>
            <a:off x="5318209" y="4725120"/>
            <a:ext cx="1107996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스터디룸삭제</a:t>
            </a:r>
            <a:endParaRPr lang="ko-KR" altLang="en-US" sz="1200" dirty="0"/>
          </a:p>
        </p:txBody>
      </p:sp>
      <p:sp>
        <p:nvSpPr>
          <p:cNvPr id="204" name="TextBox 203"/>
          <p:cNvSpPr txBox="1"/>
          <p:nvPr/>
        </p:nvSpPr>
        <p:spPr>
          <a:xfrm>
            <a:off x="5326340" y="5157168"/>
            <a:ext cx="1261884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스터디룸리스트</a:t>
            </a:r>
            <a:endParaRPr lang="ko-KR" altLang="en-US" sz="1200" dirty="0"/>
          </a:p>
        </p:txBody>
      </p:sp>
      <p:cxnSp>
        <p:nvCxnSpPr>
          <p:cNvPr id="205" name="직선 연결선 204"/>
          <p:cNvCxnSpPr>
            <a:stCxn id="201" idx="1"/>
          </p:cNvCxnSpPr>
          <p:nvPr/>
        </p:nvCxnSpPr>
        <p:spPr>
          <a:xfrm flipH="1">
            <a:off x="5182325" y="3999524"/>
            <a:ext cx="1396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직선 연결선 205"/>
          <p:cNvCxnSpPr>
            <a:stCxn id="202" idx="1"/>
          </p:cNvCxnSpPr>
          <p:nvPr/>
        </p:nvCxnSpPr>
        <p:spPr>
          <a:xfrm flipH="1">
            <a:off x="5182324" y="4431572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직선 연결선 206"/>
          <p:cNvCxnSpPr>
            <a:stCxn id="203" idx="1"/>
          </p:cNvCxnSpPr>
          <p:nvPr/>
        </p:nvCxnSpPr>
        <p:spPr>
          <a:xfrm flipH="1">
            <a:off x="5182325" y="4863620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204" idx="1"/>
          </p:cNvCxnSpPr>
          <p:nvPr/>
        </p:nvCxnSpPr>
        <p:spPr>
          <a:xfrm rot="10800000">
            <a:off x="5182324" y="3644952"/>
            <a:ext cx="144016" cy="1650716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직선 연결선 209"/>
          <p:cNvCxnSpPr/>
          <p:nvPr/>
        </p:nvCxnSpPr>
        <p:spPr>
          <a:xfrm flipH="1">
            <a:off x="7367862" y="5604654"/>
            <a:ext cx="1358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7516197" y="5471671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답글작성</a:t>
            </a:r>
            <a:endParaRPr lang="ko-KR" altLang="en-US" sz="1200" dirty="0"/>
          </a:p>
        </p:txBody>
      </p:sp>
      <p:sp>
        <p:nvSpPr>
          <p:cNvPr id="212" name="TextBox 211"/>
          <p:cNvSpPr txBox="1"/>
          <p:nvPr/>
        </p:nvSpPr>
        <p:spPr>
          <a:xfrm>
            <a:off x="7516197" y="5805240"/>
            <a:ext cx="800219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err="1"/>
              <a:t>댓</a:t>
            </a:r>
            <a:r>
              <a:rPr lang="ko-KR" altLang="en-US" sz="1200" dirty="0" err="1" smtClean="0"/>
              <a:t>글작성</a:t>
            </a:r>
            <a:endParaRPr lang="ko-KR" altLang="en-US" sz="1200" dirty="0"/>
          </a:p>
        </p:txBody>
      </p:sp>
      <p:cxnSp>
        <p:nvCxnSpPr>
          <p:cNvPr id="213" name="꺾인 연결선 212"/>
          <p:cNvCxnSpPr>
            <a:stCxn id="212" idx="1"/>
          </p:cNvCxnSpPr>
          <p:nvPr/>
        </p:nvCxnSpPr>
        <p:spPr>
          <a:xfrm rot="10800000">
            <a:off x="7367863" y="5426392"/>
            <a:ext cx="148335" cy="517349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60" idx="2"/>
            <a:endCxn id="194" idx="0"/>
          </p:cNvCxnSpPr>
          <p:nvPr/>
        </p:nvCxnSpPr>
        <p:spPr>
          <a:xfrm rot="5400000">
            <a:off x="3709412" y="1000203"/>
            <a:ext cx="285017" cy="4140576"/>
          </a:xfrm>
          <a:prstGeom prst="bentConnector3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4" name="직선 연결선 213"/>
          <p:cNvCxnSpPr/>
          <p:nvPr/>
        </p:nvCxnSpPr>
        <p:spPr>
          <a:xfrm flipV="1">
            <a:off x="3635896" y="3068960"/>
            <a:ext cx="0" cy="14399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55" idx="0"/>
          </p:cNvCxnSpPr>
          <p:nvPr/>
        </p:nvCxnSpPr>
        <p:spPr>
          <a:xfrm rot="16200000" flipV="1">
            <a:off x="6606296" y="2384872"/>
            <a:ext cx="143992" cy="151216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39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3" name="그룹 8"/>
          <p:cNvGrpSpPr>
            <a:grpSpLocks/>
          </p:cNvGrpSpPr>
          <p:nvPr/>
        </p:nvGrpSpPr>
        <p:grpSpPr bwMode="auto">
          <a:xfrm>
            <a:off x="682377" y="548680"/>
            <a:ext cx="3421062" cy="3024337"/>
            <a:chOff x="683568" y="908719"/>
            <a:chExt cx="3420000" cy="3023144"/>
          </a:xfrm>
        </p:grpSpPr>
        <p:sp>
          <p:nvSpPr>
            <p:cNvPr id="4" name="직사각형 3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전일</a:t>
              </a:r>
              <a:r>
                <a:rPr lang="ko-KR" altLang="en-US" sz="1400" b="1" dirty="0"/>
                <a:t>환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91914" y="980729"/>
            <a:ext cx="3348038" cy="24622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</a:rPr>
              <a:t>■ </a:t>
            </a:r>
            <a:r>
              <a:rPr lang="ko-KR" altLang="en-US" sz="1100" b="1" dirty="0" smtClean="0">
                <a:latin typeface="+mn-ea"/>
              </a:rPr>
              <a:t>소프트웨어 설계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smtClean="0">
                <a:latin typeface="+mn-ea"/>
              </a:rPr>
              <a:t>프로젝트 전반적 설계</a:t>
            </a:r>
            <a:r>
              <a:rPr lang="en-US" altLang="ko-KR" sz="1100" dirty="0" smtClean="0">
                <a:latin typeface="+mn-ea"/>
              </a:rPr>
              <a:t>, e-r diagram</a:t>
            </a:r>
            <a:endParaRPr lang="en-US" altLang="ko-KR" sz="1100" b="1" dirty="0" smtClean="0">
              <a:latin typeface="+mn-ea"/>
            </a:endParaRPr>
          </a:p>
          <a:p>
            <a:pPr>
              <a:defRPr/>
            </a:pPr>
            <a:endParaRPr lang="en-US" altLang="ko-KR" sz="1100" b="1" dirty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100" b="1" dirty="0" smtClean="0">
                <a:latin typeface="+mn-ea"/>
                <a:ea typeface="+mn-ea"/>
              </a:rPr>
              <a:t>■ </a:t>
            </a:r>
            <a:r>
              <a:rPr lang="ko-KR" altLang="en-US" sz="1100" b="1" dirty="0" smtClean="0">
                <a:latin typeface="+mn-ea"/>
              </a:rPr>
              <a:t>관리</a:t>
            </a:r>
            <a:r>
              <a:rPr lang="ko-KR" altLang="en-US" sz="1100" b="1" dirty="0">
                <a:latin typeface="+mn-ea"/>
              </a:rPr>
              <a:t>자</a:t>
            </a:r>
            <a:r>
              <a:rPr lang="ko-KR" altLang="en-US" sz="1100" b="1" dirty="0" smtClean="0">
                <a:latin typeface="+mn-ea"/>
                <a:ea typeface="+mn-ea"/>
              </a:rPr>
              <a:t>관리</a:t>
            </a:r>
            <a:r>
              <a:rPr lang="en-US" altLang="ko-KR" sz="1100" b="1" dirty="0" smtClean="0">
                <a:latin typeface="+mn-ea"/>
                <a:ea typeface="+mn-ea"/>
              </a:rPr>
              <a:t>(</a:t>
            </a:r>
            <a:r>
              <a:rPr lang="ko-KR" altLang="en-US" sz="1100" b="1" dirty="0" err="1" smtClean="0">
                <a:latin typeface="+mn-ea"/>
                <a:ea typeface="+mn-ea"/>
              </a:rPr>
              <a:t>관리자측</a:t>
            </a:r>
            <a:r>
              <a:rPr lang="en-US" altLang="ko-KR" sz="1100" b="1" dirty="0" smtClean="0">
                <a:latin typeface="+mn-ea"/>
                <a:ea typeface="+mn-ea"/>
              </a:rPr>
              <a:t>)</a:t>
            </a:r>
            <a:endParaRPr lang="en-US" altLang="ko-KR" sz="1000" dirty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000" dirty="0">
                <a:latin typeface="+mn-ea"/>
                <a:ea typeface="+mn-ea"/>
              </a:rPr>
              <a:t>  - </a:t>
            </a:r>
            <a:r>
              <a:rPr lang="ko-KR" altLang="en-US" sz="1000" dirty="0" smtClean="0">
                <a:latin typeface="+mn-ea"/>
              </a:rPr>
              <a:t>로그인</a:t>
            </a:r>
            <a:r>
              <a:rPr lang="en-US" altLang="ko-KR" sz="1000" dirty="0" smtClean="0">
                <a:latin typeface="+mn-ea"/>
              </a:rPr>
              <a:t>/</a:t>
            </a:r>
            <a:r>
              <a:rPr lang="ko-KR" altLang="en-US" sz="1000" dirty="0" smtClean="0">
                <a:latin typeface="+mn-ea"/>
              </a:rPr>
              <a:t>로그아웃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승인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회원관리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게시판 관리 등</a:t>
            </a:r>
            <a:r>
              <a:rPr lang="en-US" altLang="ko-KR" sz="1000" dirty="0" smtClean="0">
                <a:latin typeface="+mn-ea"/>
              </a:rPr>
              <a:t> </a:t>
            </a:r>
          </a:p>
          <a:p>
            <a:pPr>
              <a:defRPr/>
            </a:pPr>
            <a:endParaRPr lang="en-US" altLang="ko-KR" sz="1000" dirty="0">
              <a:latin typeface="+mn-ea"/>
            </a:endParaRPr>
          </a:p>
          <a:p>
            <a:pPr>
              <a:defRPr/>
            </a:pPr>
            <a:r>
              <a:rPr lang="ko-KR" altLang="en-US" sz="1000" b="1" dirty="0">
                <a:latin typeface="+mn-ea"/>
              </a:rPr>
              <a:t>■ </a:t>
            </a:r>
            <a:r>
              <a:rPr lang="ko-KR" altLang="en-US" sz="1000" b="1" dirty="0" err="1" smtClean="0">
                <a:latin typeface="+mn-ea"/>
              </a:rPr>
              <a:t>스터디룸</a:t>
            </a:r>
            <a:r>
              <a:rPr lang="ko-KR" altLang="en-US" sz="1000" b="1" dirty="0" smtClean="0">
                <a:latin typeface="+mn-ea"/>
              </a:rPr>
              <a:t> 관리</a:t>
            </a:r>
            <a:r>
              <a:rPr lang="en-US" altLang="ko-KR" sz="1000" b="1" dirty="0">
                <a:latin typeface="+mn-ea"/>
              </a:rPr>
              <a:t>(</a:t>
            </a:r>
            <a:r>
              <a:rPr lang="ko-KR" altLang="en-US" sz="1000" b="1" dirty="0">
                <a:latin typeface="+mn-ea"/>
              </a:rPr>
              <a:t>관리자기능</a:t>
            </a:r>
            <a:r>
              <a:rPr lang="en-US" altLang="ko-KR" sz="1000" b="1" dirty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000" dirty="0">
                <a:latin typeface="+mn-ea"/>
              </a:rPr>
              <a:t> -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err="1" smtClean="0">
                <a:latin typeface="+mn-ea"/>
              </a:rPr>
              <a:t>스터디</a:t>
            </a:r>
            <a:r>
              <a:rPr lang="ko-KR" altLang="en-US" sz="1000" dirty="0" smtClean="0">
                <a:latin typeface="+mn-ea"/>
              </a:rPr>
              <a:t> 룸 등록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도서수정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도서삭제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파일업로드</a:t>
            </a:r>
            <a:endParaRPr lang="en-US" altLang="ko-KR" sz="1000" dirty="0">
              <a:latin typeface="+mn-ea"/>
            </a:endParaRPr>
          </a:p>
          <a:p>
            <a:pPr>
              <a:defRPr/>
            </a:pPr>
            <a:endParaRPr lang="en-US" altLang="ko-KR" sz="1000" dirty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000" b="1" dirty="0" smtClean="0">
                <a:latin typeface="+mn-ea"/>
              </a:rPr>
              <a:t>■ </a:t>
            </a:r>
            <a:r>
              <a:rPr lang="ko-KR" altLang="en-US" sz="1000" b="1" dirty="0" err="1" smtClean="0">
                <a:latin typeface="+mn-ea"/>
              </a:rPr>
              <a:t>스터디모집</a:t>
            </a:r>
            <a:r>
              <a:rPr lang="ko-KR" altLang="en-US" sz="1000" b="1" dirty="0" smtClean="0">
                <a:latin typeface="+mn-ea"/>
              </a:rPr>
              <a:t> 게시판</a:t>
            </a:r>
            <a:r>
              <a:rPr lang="en-US" altLang="ko-KR" sz="1000" b="1" dirty="0" smtClean="0">
                <a:latin typeface="+mn-ea"/>
              </a:rPr>
              <a:t>(</a:t>
            </a:r>
            <a:r>
              <a:rPr lang="ko-KR" altLang="en-US" sz="1000" b="1" dirty="0" smtClean="0">
                <a:latin typeface="+mn-ea"/>
              </a:rPr>
              <a:t>사용자</a:t>
            </a:r>
            <a:r>
              <a:rPr lang="en-US" altLang="ko-KR" sz="1000" b="1" dirty="0" smtClean="0">
                <a:latin typeface="+mn-ea"/>
              </a:rPr>
              <a:t>, </a:t>
            </a:r>
            <a:r>
              <a:rPr lang="ko-KR" altLang="en-US" sz="1000" b="1" dirty="0" smtClean="0">
                <a:latin typeface="+mn-ea"/>
              </a:rPr>
              <a:t>관리자 측</a:t>
            </a:r>
            <a:r>
              <a:rPr lang="en-US" altLang="ko-KR" sz="1000" b="1" dirty="0" smtClean="0">
                <a:latin typeface="+mn-ea"/>
              </a:rPr>
              <a:t>)</a:t>
            </a:r>
            <a:endParaRPr lang="en-US" altLang="ko-KR" sz="1000" b="1" dirty="0">
              <a:latin typeface="+mn-ea"/>
            </a:endParaRPr>
          </a:p>
          <a:p>
            <a:pPr>
              <a:defRPr/>
            </a:pPr>
            <a:r>
              <a:rPr lang="en-US" altLang="ko-KR" sz="1000" dirty="0" smtClean="0">
                <a:latin typeface="+mn-ea"/>
              </a:rPr>
              <a:t>  - </a:t>
            </a:r>
            <a:r>
              <a:rPr lang="ko-KR" altLang="en-US" sz="1000" dirty="0" err="1" smtClean="0">
                <a:latin typeface="+mn-ea"/>
              </a:rPr>
              <a:t>댓</a:t>
            </a:r>
            <a:r>
              <a:rPr lang="ko-KR" altLang="en-US" sz="1000" dirty="0" err="1">
                <a:latin typeface="+mn-ea"/>
              </a:rPr>
              <a:t>글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err="1" smtClean="0">
                <a:latin typeface="+mn-ea"/>
              </a:rPr>
              <a:t>페이징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err="1" smtClean="0">
                <a:latin typeface="+mn-ea"/>
              </a:rPr>
              <a:t>쪽지보내기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등</a:t>
            </a:r>
            <a:endParaRPr lang="en-US" altLang="ko-KR" sz="1000" dirty="0" smtClean="0">
              <a:latin typeface="+mn-ea"/>
            </a:endParaRPr>
          </a:p>
          <a:p>
            <a:pPr>
              <a:defRPr/>
            </a:pPr>
            <a:endParaRPr lang="en-US" altLang="ko-KR" sz="1000" dirty="0" smtClean="0">
              <a:latin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■ </a:t>
            </a:r>
            <a:r>
              <a:rPr lang="ko-KR" altLang="en-US" sz="1100" b="1" dirty="0" smtClean="0">
                <a:latin typeface="+mn-ea"/>
              </a:rPr>
              <a:t>관리자 등록 삭제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관리자 측</a:t>
            </a:r>
            <a:r>
              <a:rPr lang="en-US" altLang="ko-KR" sz="1100" b="1" dirty="0" smtClean="0">
                <a:latin typeface="+mn-ea"/>
              </a:rPr>
              <a:t>)</a:t>
            </a:r>
          </a:p>
          <a:p>
            <a:pPr>
              <a:defRPr/>
            </a:pPr>
            <a:endParaRPr lang="en-US" altLang="ko-KR" sz="1000" b="1" dirty="0">
              <a:latin typeface="+mn-ea"/>
            </a:endParaRPr>
          </a:p>
          <a:p>
            <a:pPr>
              <a:defRPr/>
            </a:pPr>
            <a:endParaRPr lang="en-US" altLang="ko-KR" sz="1000" b="1" dirty="0" smtClean="0">
              <a:latin typeface="+mn-ea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4572967" y="548681"/>
            <a:ext cx="3419475" cy="3024336"/>
            <a:chOff x="683568" y="908720"/>
            <a:chExt cx="3420000" cy="3023144"/>
          </a:xfrm>
        </p:grpSpPr>
        <p:sp>
          <p:nvSpPr>
            <p:cNvPr id="8" name="직사각형 7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오성</a:t>
              </a:r>
              <a:r>
                <a:rPr lang="ko-KR" altLang="en-US" sz="1400" b="1" dirty="0"/>
                <a:t>현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83568" y="1340349"/>
              <a:ext cx="3420000" cy="2591515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680917" y="980481"/>
            <a:ext cx="3419475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</a:rPr>
              <a:t>■ 소프트웨어 설계</a:t>
            </a:r>
            <a:endParaRPr lang="en-US" altLang="ko-KR" sz="1100" b="1" dirty="0">
              <a:latin typeface="+mn-ea"/>
            </a:endParaRPr>
          </a:p>
          <a:p>
            <a:pPr>
              <a:defRPr/>
            </a:pPr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프로젝트 전반적 설계</a:t>
            </a:r>
            <a:r>
              <a:rPr lang="en-US" altLang="ko-KR" sz="1100" dirty="0">
                <a:latin typeface="+mn-ea"/>
              </a:rPr>
              <a:t>, e-r diagram</a:t>
            </a:r>
            <a:endParaRPr lang="en-US" altLang="ko-KR" sz="1100" b="1" dirty="0">
              <a:latin typeface="+mn-ea"/>
            </a:endParaRPr>
          </a:p>
          <a:p>
            <a:pPr>
              <a:defRPr/>
            </a:pPr>
            <a:endParaRPr lang="en-US" altLang="ko-KR" sz="1100" b="1" dirty="0" smtClean="0">
              <a:latin typeface="+mn-ea"/>
            </a:endParaRPr>
          </a:p>
          <a:p>
            <a:pPr>
              <a:defRPr/>
            </a:pPr>
            <a:r>
              <a:rPr lang="ko-KR" altLang="en-US" sz="1100" b="1" dirty="0" smtClean="0">
                <a:latin typeface="+mn-ea"/>
              </a:rPr>
              <a:t>■ </a:t>
            </a:r>
            <a:r>
              <a:rPr lang="ko-KR" altLang="en-US" sz="1100" b="1" dirty="0">
                <a:latin typeface="+mn-ea"/>
              </a:rPr>
              <a:t>회원관리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사용자측</a:t>
            </a:r>
            <a:r>
              <a:rPr lang="en-US" altLang="ko-KR" sz="11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>
              <a:defRPr/>
            </a:pPr>
            <a:r>
              <a:rPr lang="en-US" altLang="ko-KR" sz="1100" dirty="0">
                <a:latin typeface="+mn-ea"/>
              </a:rPr>
              <a:t>  - </a:t>
            </a:r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/</a:t>
            </a:r>
            <a:r>
              <a:rPr lang="ko-KR" altLang="en-US" sz="1100" dirty="0">
                <a:latin typeface="+mn-ea"/>
              </a:rPr>
              <a:t>로그아웃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회원탈퇴</a:t>
            </a:r>
            <a:endParaRPr lang="en-US" altLang="ko-KR" sz="1100" dirty="0" smtClean="0">
              <a:latin typeface="+mn-ea"/>
            </a:endParaRPr>
          </a:p>
          <a:p>
            <a:pPr>
              <a:defRPr/>
            </a:pPr>
            <a:endParaRPr lang="en-US" altLang="ko-KR" sz="1100" b="1" dirty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100" b="1" dirty="0" smtClean="0">
                <a:latin typeface="+mn-ea"/>
                <a:ea typeface="+mn-ea"/>
              </a:rPr>
              <a:t>■ 후기 게시판</a:t>
            </a:r>
            <a:r>
              <a:rPr lang="en-US" altLang="ko-KR" sz="1100" b="1" dirty="0" smtClean="0">
                <a:latin typeface="+mn-ea"/>
                <a:ea typeface="+mn-ea"/>
              </a:rPr>
              <a:t>(</a:t>
            </a:r>
            <a:r>
              <a:rPr lang="ko-KR" altLang="en-US" sz="1100" b="1" dirty="0" smtClean="0">
                <a:latin typeface="+mn-ea"/>
                <a:ea typeface="+mn-ea"/>
              </a:rPr>
              <a:t>사용자기능</a:t>
            </a:r>
            <a:r>
              <a:rPr lang="en-US" altLang="ko-KR" sz="1100" b="1" dirty="0" smtClean="0">
                <a:latin typeface="+mn-ea"/>
                <a:ea typeface="+mn-ea"/>
              </a:rPr>
              <a:t>)</a:t>
            </a:r>
          </a:p>
          <a:p>
            <a:pPr>
              <a:defRPr/>
            </a:pPr>
            <a:r>
              <a:rPr lang="en-US" altLang="ko-KR" sz="1000" dirty="0" smtClean="0">
                <a:latin typeface="+mn-ea"/>
                <a:ea typeface="+mn-ea"/>
              </a:rPr>
              <a:t>  </a:t>
            </a:r>
            <a:r>
              <a:rPr lang="en-US" altLang="ko-KR" sz="1000" dirty="0">
                <a:latin typeface="+mn-ea"/>
                <a:ea typeface="+mn-ea"/>
              </a:rPr>
              <a:t>-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  <a:ea typeface="+mn-ea"/>
              </a:rPr>
              <a:t>이미지파일업로드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err="1" smtClean="0">
                <a:latin typeface="+mn-ea"/>
                <a:ea typeface="+mn-ea"/>
              </a:rPr>
              <a:t>댓글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err="1" smtClean="0">
                <a:latin typeface="+mn-ea"/>
                <a:ea typeface="+mn-ea"/>
              </a:rPr>
              <a:t>페이징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sz="1000" dirty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  <a:ea typeface="+mn-ea"/>
              </a:rPr>
              <a:t>■ </a:t>
            </a:r>
            <a:r>
              <a:rPr lang="ko-KR" altLang="en-US" sz="1100" b="1" dirty="0" err="1" smtClean="0">
                <a:latin typeface="+mn-ea"/>
              </a:rPr>
              <a:t>스터디</a:t>
            </a:r>
            <a:r>
              <a:rPr lang="ko-KR" altLang="en-US" sz="1100" b="1" dirty="0" smtClean="0">
                <a:latin typeface="+mn-ea"/>
              </a:rPr>
              <a:t> 룸 </a:t>
            </a:r>
            <a:r>
              <a:rPr lang="ko-KR" altLang="en-US" sz="1100" b="1" dirty="0">
                <a:latin typeface="+mn-ea"/>
              </a:rPr>
              <a:t>예약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사용자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관리자 양측</a:t>
            </a:r>
            <a:r>
              <a:rPr lang="en-US" altLang="ko-KR" sz="1100" b="1" dirty="0" smtClean="0"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000" dirty="0">
                <a:latin typeface="+mn-ea"/>
              </a:rPr>
              <a:t> -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 </a:t>
            </a:r>
            <a:endParaRPr lang="en-US" altLang="ko-KR" sz="1100" b="1" dirty="0">
              <a:latin typeface="+mn-ea"/>
              <a:ea typeface="+mn-ea"/>
            </a:endParaRPr>
          </a:p>
          <a:p>
            <a:pPr>
              <a:defRPr/>
            </a:pPr>
            <a:endParaRPr lang="en-US" altLang="ko-KR" sz="10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7" y="107340"/>
            <a:ext cx="293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4.  </a:t>
            </a:r>
            <a:r>
              <a:rPr lang="ko-KR" altLang="en-US" b="1" dirty="0" smtClean="0">
                <a:solidFill>
                  <a:srgbClr val="756B5F"/>
                </a:solidFill>
              </a:rPr>
              <a:t>업무분장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grpSp>
        <p:nvGrpSpPr>
          <p:cNvPr id="12" name="그룹 8"/>
          <p:cNvGrpSpPr>
            <a:grpSpLocks/>
          </p:cNvGrpSpPr>
          <p:nvPr/>
        </p:nvGrpSpPr>
        <p:grpSpPr bwMode="auto">
          <a:xfrm>
            <a:off x="683568" y="3645024"/>
            <a:ext cx="3421062" cy="3024337"/>
            <a:chOff x="683568" y="908719"/>
            <a:chExt cx="3420000" cy="3023144"/>
          </a:xfrm>
        </p:grpSpPr>
        <p:sp>
          <p:nvSpPr>
            <p:cNvPr id="13" name="직사각형 12"/>
            <p:cNvSpPr/>
            <p:nvPr/>
          </p:nvSpPr>
          <p:spPr>
            <a:xfrm>
              <a:off x="683568" y="908719"/>
              <a:ext cx="3420000" cy="360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오승</a:t>
              </a:r>
              <a:r>
                <a:rPr lang="ko-KR" altLang="en-US" sz="1400" b="1" dirty="0"/>
                <a:t>희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83568" y="1340350"/>
              <a:ext cx="3420000" cy="2591513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793105" y="4077073"/>
            <a:ext cx="3348038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</a:rPr>
              <a:t>■ </a:t>
            </a:r>
            <a:r>
              <a:rPr lang="ko-KR" altLang="en-US" sz="1100" b="1" dirty="0" smtClean="0">
                <a:latin typeface="+mn-ea"/>
              </a:rPr>
              <a:t>소프트웨어 설계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 smtClean="0">
                <a:latin typeface="+mn-ea"/>
              </a:rPr>
              <a:t>프로젝트 전반적 설계</a:t>
            </a:r>
            <a:r>
              <a:rPr lang="en-US" altLang="ko-KR" sz="1100" dirty="0" smtClean="0">
                <a:latin typeface="+mn-ea"/>
              </a:rPr>
              <a:t>, UML</a:t>
            </a:r>
          </a:p>
          <a:p>
            <a:pPr>
              <a:defRPr/>
            </a:pPr>
            <a:endParaRPr lang="en-US" altLang="ko-KR" sz="1100" dirty="0">
              <a:latin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■ 관리자관리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 err="1">
                <a:latin typeface="+mn-ea"/>
              </a:rPr>
              <a:t>관리자측</a:t>
            </a:r>
            <a:r>
              <a:rPr lang="en-US" altLang="ko-KR" sz="11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>
              <a:defRPr/>
            </a:pPr>
            <a:r>
              <a:rPr lang="en-US" altLang="ko-KR" sz="1100" dirty="0">
                <a:latin typeface="+mn-ea"/>
              </a:rPr>
              <a:t>  </a:t>
            </a:r>
            <a:r>
              <a:rPr lang="en-US" altLang="ko-KR" sz="1000" dirty="0">
                <a:latin typeface="+mn-ea"/>
              </a:rPr>
              <a:t>- </a:t>
            </a:r>
            <a:r>
              <a:rPr lang="ko-KR" altLang="en-US" sz="1000" dirty="0" smtClean="0">
                <a:latin typeface="+mn-ea"/>
              </a:rPr>
              <a:t>관리자관리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관리자삭제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관리자리스트</a:t>
            </a:r>
            <a:endParaRPr lang="en-US" altLang="ko-KR" sz="1000" dirty="0">
              <a:latin typeface="+mn-ea"/>
            </a:endParaRPr>
          </a:p>
          <a:p>
            <a:pPr>
              <a:defRPr/>
            </a:pPr>
            <a:endParaRPr lang="en-US" altLang="ko-KR" sz="1100" b="1" dirty="0" smtClean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■ 메인 페이지</a:t>
            </a:r>
            <a:r>
              <a:rPr lang="en-US" altLang="ko-KR" sz="1100" b="1" dirty="0">
                <a:latin typeface="+mn-ea"/>
              </a:rPr>
              <a:t>(header, footer </a:t>
            </a:r>
            <a:r>
              <a:rPr lang="ko-KR" altLang="en-US" sz="1100" b="1" dirty="0">
                <a:latin typeface="+mn-ea"/>
              </a:rPr>
              <a:t>포함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>
              <a:defRPr/>
            </a:pPr>
            <a:endParaRPr lang="en-US" altLang="ko-KR" sz="1000" dirty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000" b="1" dirty="0" smtClean="0">
                <a:latin typeface="+mn-ea"/>
              </a:rPr>
              <a:t>■ 자유게시판</a:t>
            </a:r>
            <a:r>
              <a:rPr lang="en-US" altLang="ko-KR" sz="1000" b="1" dirty="0" smtClean="0">
                <a:latin typeface="+mn-ea"/>
              </a:rPr>
              <a:t>(</a:t>
            </a:r>
            <a:r>
              <a:rPr lang="ko-KR" altLang="en-US" sz="1000" b="1" dirty="0" smtClean="0">
                <a:latin typeface="+mn-ea"/>
              </a:rPr>
              <a:t>사용자</a:t>
            </a:r>
            <a:r>
              <a:rPr lang="en-US" altLang="ko-KR" sz="1000" b="1" dirty="0" smtClean="0">
                <a:latin typeface="+mn-ea"/>
              </a:rPr>
              <a:t>, </a:t>
            </a:r>
            <a:r>
              <a:rPr lang="ko-KR" altLang="en-US" sz="1000" b="1" dirty="0" smtClean="0">
                <a:latin typeface="+mn-ea"/>
              </a:rPr>
              <a:t>관리자 측</a:t>
            </a:r>
            <a:r>
              <a:rPr lang="en-US" altLang="ko-KR" sz="1000" b="1" dirty="0" smtClean="0">
                <a:latin typeface="+mn-ea"/>
              </a:rPr>
              <a:t>)</a:t>
            </a:r>
            <a:endParaRPr lang="en-US" altLang="ko-KR" sz="1000" b="1" dirty="0">
              <a:latin typeface="+mn-ea"/>
            </a:endParaRPr>
          </a:p>
          <a:p>
            <a:pPr>
              <a:defRPr/>
            </a:pPr>
            <a:r>
              <a:rPr lang="en-US" altLang="ko-KR" sz="1000" dirty="0" smtClean="0">
                <a:latin typeface="+mn-ea"/>
              </a:rPr>
              <a:t>  - </a:t>
            </a:r>
            <a:r>
              <a:rPr lang="ko-KR" altLang="en-US" sz="1000" dirty="0" err="1" smtClean="0">
                <a:latin typeface="+mn-ea"/>
              </a:rPr>
              <a:t>댓</a:t>
            </a:r>
            <a:r>
              <a:rPr lang="ko-KR" altLang="en-US" sz="1000" dirty="0" err="1">
                <a:latin typeface="+mn-ea"/>
              </a:rPr>
              <a:t>글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err="1" smtClean="0">
                <a:latin typeface="+mn-ea"/>
              </a:rPr>
              <a:t>페이징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좋아요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이미지파일업로드</a:t>
            </a:r>
            <a:endParaRPr lang="en-US" altLang="ko-KR" sz="1000" dirty="0" smtClean="0">
              <a:latin typeface="+mn-ea"/>
            </a:endParaRPr>
          </a:p>
          <a:p>
            <a:pPr>
              <a:defRPr/>
            </a:pPr>
            <a:endParaRPr lang="en-US" altLang="ko-KR" sz="1000" dirty="0" smtClean="0">
              <a:latin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■ 관리자 등록 삭제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관리자 측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en-US" altLang="ko-KR" sz="1100" b="1" dirty="0">
              <a:latin typeface="+mn-ea"/>
            </a:endParaRPr>
          </a:p>
        </p:txBody>
      </p:sp>
      <p:grpSp>
        <p:nvGrpSpPr>
          <p:cNvPr id="16" name="그룹 4"/>
          <p:cNvGrpSpPr>
            <a:grpSpLocks/>
          </p:cNvGrpSpPr>
          <p:nvPr/>
        </p:nvGrpSpPr>
        <p:grpSpPr bwMode="auto">
          <a:xfrm>
            <a:off x="4574158" y="3645025"/>
            <a:ext cx="3419475" cy="3024336"/>
            <a:chOff x="683568" y="908720"/>
            <a:chExt cx="3420000" cy="3023144"/>
          </a:xfrm>
        </p:grpSpPr>
        <p:sp>
          <p:nvSpPr>
            <p:cNvPr id="17" name="직사각형 16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 dirty="0" smtClean="0"/>
                <a:t>김진</a:t>
              </a:r>
              <a:r>
                <a:rPr lang="ko-KR" altLang="en-US" sz="1400" b="1" dirty="0"/>
                <a:t>형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83568" y="1340349"/>
              <a:ext cx="3420000" cy="2591515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82108" y="4076825"/>
            <a:ext cx="3419475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100" b="1" dirty="0">
                <a:latin typeface="+mn-ea"/>
              </a:rPr>
              <a:t>■ 소프트웨어 설계</a:t>
            </a:r>
            <a:endParaRPr lang="en-US" altLang="ko-KR" sz="1100" b="1" dirty="0">
              <a:latin typeface="+mn-ea"/>
            </a:endParaRPr>
          </a:p>
          <a:p>
            <a:pPr>
              <a:defRPr/>
            </a:pPr>
            <a:r>
              <a:rPr lang="en-US" altLang="ko-KR" sz="1100" dirty="0">
                <a:latin typeface="+mn-ea"/>
              </a:rPr>
              <a:t> - </a:t>
            </a:r>
            <a:r>
              <a:rPr lang="ko-KR" altLang="en-US" sz="1100" dirty="0">
                <a:latin typeface="+mn-ea"/>
              </a:rPr>
              <a:t>프로젝트 전반적 설계</a:t>
            </a:r>
            <a:r>
              <a:rPr lang="en-US" altLang="ko-KR" sz="1100" dirty="0">
                <a:latin typeface="+mn-ea"/>
              </a:rPr>
              <a:t>, UML</a:t>
            </a:r>
          </a:p>
          <a:p>
            <a:pPr>
              <a:defRPr/>
            </a:pPr>
            <a:endParaRPr lang="en-US" altLang="ko-KR" sz="1100" b="1" dirty="0" smtClean="0">
              <a:latin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</a:rPr>
              <a:t>■ 회원관리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사용자측</a:t>
            </a:r>
            <a:r>
              <a:rPr lang="en-US" altLang="ko-KR" sz="1100" b="1" dirty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  <a:p>
            <a:pPr>
              <a:defRPr/>
            </a:pPr>
            <a:r>
              <a:rPr lang="en-US" altLang="ko-KR" sz="1100" dirty="0">
                <a:latin typeface="+mn-ea"/>
              </a:rPr>
              <a:t>  - </a:t>
            </a:r>
            <a:r>
              <a:rPr lang="ko-KR" altLang="en-US" sz="1100" dirty="0">
                <a:latin typeface="+mn-ea"/>
              </a:rPr>
              <a:t>로그인</a:t>
            </a:r>
            <a:r>
              <a:rPr lang="en-US" altLang="ko-KR" sz="1100" dirty="0">
                <a:latin typeface="+mn-ea"/>
              </a:rPr>
              <a:t>/</a:t>
            </a:r>
            <a:r>
              <a:rPr lang="ko-KR" altLang="en-US" sz="1100" dirty="0">
                <a:latin typeface="+mn-ea"/>
              </a:rPr>
              <a:t>로그아웃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회원가입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회원탈퇴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 smtClean="0">
                <a:latin typeface="+mn-ea"/>
              </a:rPr>
              <a:t>내서재</a:t>
            </a:r>
            <a:endParaRPr lang="en-US" altLang="ko-KR" sz="1100" dirty="0" smtClean="0">
              <a:latin typeface="+mn-ea"/>
            </a:endParaRPr>
          </a:p>
          <a:p>
            <a:pPr>
              <a:defRPr/>
            </a:pPr>
            <a:endParaRPr lang="en-US" altLang="ko-KR" sz="1100" b="1" dirty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100" b="1" dirty="0" smtClean="0">
                <a:latin typeface="+mn-ea"/>
                <a:ea typeface="+mn-ea"/>
              </a:rPr>
              <a:t>■ 문의 게시판</a:t>
            </a:r>
            <a:r>
              <a:rPr lang="en-US" altLang="ko-KR" sz="1100" b="1" dirty="0" smtClean="0">
                <a:latin typeface="+mn-ea"/>
                <a:ea typeface="+mn-ea"/>
              </a:rPr>
              <a:t>(</a:t>
            </a:r>
            <a:r>
              <a:rPr lang="ko-KR" altLang="en-US" sz="1100" b="1" dirty="0" smtClean="0">
                <a:latin typeface="+mn-ea"/>
                <a:ea typeface="+mn-ea"/>
              </a:rPr>
              <a:t>사용자기능</a:t>
            </a:r>
            <a:r>
              <a:rPr lang="en-US" altLang="ko-KR" sz="1100" b="1" dirty="0" smtClean="0">
                <a:latin typeface="+mn-ea"/>
                <a:ea typeface="+mn-ea"/>
              </a:rPr>
              <a:t>)</a:t>
            </a:r>
          </a:p>
          <a:p>
            <a:pPr>
              <a:defRPr/>
            </a:pPr>
            <a:r>
              <a:rPr lang="en-US" altLang="ko-KR" sz="1000" dirty="0" smtClean="0">
                <a:latin typeface="+mn-ea"/>
                <a:ea typeface="+mn-ea"/>
              </a:rPr>
              <a:t>  </a:t>
            </a:r>
            <a:r>
              <a:rPr lang="en-US" altLang="ko-KR" sz="1000" dirty="0">
                <a:latin typeface="+mn-ea"/>
                <a:ea typeface="+mn-ea"/>
              </a:rPr>
              <a:t>-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err="1" smtClean="0">
                <a:latin typeface="+mn-ea"/>
                <a:ea typeface="+mn-ea"/>
              </a:rPr>
              <a:t>답변달기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err="1" smtClean="0">
                <a:latin typeface="+mn-ea"/>
                <a:ea typeface="+mn-ea"/>
              </a:rPr>
              <a:t>댓글</a:t>
            </a:r>
            <a:r>
              <a:rPr lang="en-US" altLang="ko-KR" sz="1000" dirty="0" smtClean="0">
                <a:latin typeface="+mn-ea"/>
                <a:ea typeface="+mn-ea"/>
              </a:rPr>
              <a:t>, </a:t>
            </a:r>
            <a:r>
              <a:rPr lang="ko-KR" altLang="en-US" sz="1000" dirty="0" err="1" smtClean="0">
                <a:latin typeface="+mn-ea"/>
                <a:ea typeface="+mn-ea"/>
              </a:rPr>
              <a:t>페이징</a:t>
            </a:r>
            <a:endParaRPr lang="en-US" altLang="ko-KR" sz="1000" dirty="0" smtClean="0">
              <a:latin typeface="+mn-ea"/>
              <a:ea typeface="+mn-ea"/>
            </a:endParaRPr>
          </a:p>
          <a:p>
            <a:pPr>
              <a:defRPr/>
            </a:pPr>
            <a:endParaRPr lang="en-US" altLang="ko-KR" sz="1000" dirty="0">
              <a:latin typeface="+mn-ea"/>
              <a:ea typeface="+mn-ea"/>
            </a:endParaRPr>
          </a:p>
          <a:p>
            <a:pPr>
              <a:defRPr/>
            </a:pPr>
            <a:r>
              <a:rPr lang="ko-KR" altLang="en-US" sz="1100" b="1" dirty="0">
                <a:latin typeface="+mn-ea"/>
                <a:ea typeface="+mn-ea"/>
              </a:rPr>
              <a:t>■ </a:t>
            </a:r>
            <a:r>
              <a:rPr lang="ko-KR" altLang="en-US" sz="1100" b="1" dirty="0" err="1" smtClean="0">
                <a:latin typeface="+mn-ea"/>
                <a:ea typeface="+mn-ea"/>
              </a:rPr>
              <a:t>스터디</a:t>
            </a:r>
            <a:r>
              <a:rPr lang="ko-KR" altLang="en-US" sz="1100" b="1" dirty="0" smtClean="0">
                <a:latin typeface="+mn-ea"/>
                <a:ea typeface="+mn-ea"/>
              </a:rPr>
              <a:t> 룸 예약</a:t>
            </a:r>
            <a:r>
              <a:rPr lang="en-US" altLang="ko-KR" sz="1100" b="1" dirty="0" smtClean="0">
                <a:latin typeface="+mn-ea"/>
              </a:rPr>
              <a:t>(</a:t>
            </a:r>
            <a:r>
              <a:rPr lang="ko-KR" altLang="en-US" sz="1100" b="1" dirty="0" smtClean="0">
                <a:latin typeface="+mn-ea"/>
              </a:rPr>
              <a:t>사용자</a:t>
            </a:r>
            <a:r>
              <a:rPr lang="en-US" altLang="ko-KR" sz="1100" b="1" dirty="0" smtClean="0">
                <a:latin typeface="+mn-ea"/>
              </a:rPr>
              <a:t>, </a:t>
            </a:r>
            <a:r>
              <a:rPr lang="ko-KR" altLang="en-US" sz="1100" b="1" dirty="0" smtClean="0">
                <a:latin typeface="+mn-ea"/>
              </a:rPr>
              <a:t>관리자 양측</a:t>
            </a:r>
            <a:r>
              <a:rPr lang="en-US" altLang="ko-KR" sz="1100" b="1" dirty="0" smtClean="0">
                <a:latin typeface="+mn-ea"/>
              </a:rPr>
              <a:t>)</a:t>
            </a:r>
            <a:endParaRPr lang="en-US" altLang="ko-KR" sz="1000" dirty="0" smtClean="0">
              <a:latin typeface="+mn-ea"/>
            </a:endParaRPr>
          </a:p>
          <a:p>
            <a:pPr>
              <a:defRPr/>
            </a:pPr>
            <a:r>
              <a:rPr lang="en-US" altLang="ko-KR" sz="1000" dirty="0">
                <a:latin typeface="+mn-ea"/>
              </a:rPr>
              <a:t> -</a:t>
            </a:r>
            <a:r>
              <a:rPr lang="ko-KR" altLang="en-US" sz="1000" dirty="0">
                <a:latin typeface="+mn-ea"/>
              </a:rPr>
              <a:t> 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이미지파일업로드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 err="1">
                <a:latin typeface="+mn-ea"/>
              </a:rPr>
              <a:t>댓글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 err="1">
                <a:latin typeface="+mn-ea"/>
              </a:rPr>
              <a:t>페이징</a:t>
            </a:r>
            <a:endParaRPr lang="en-US" altLang="ko-KR" sz="1000" b="1" dirty="0">
              <a:latin typeface="+mn-ea"/>
            </a:endParaRPr>
          </a:p>
          <a:p>
            <a:pPr>
              <a:defRPr/>
            </a:pPr>
            <a:endParaRPr lang="en-US" altLang="ko-KR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214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74B11-60DB-405B-8211-256C6E06427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9888" y="107340"/>
            <a:ext cx="8450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756B5F"/>
                </a:solidFill>
              </a:rPr>
              <a:t>5.  Gantt Chart</a:t>
            </a:r>
            <a:r>
              <a:rPr lang="ko-KR" altLang="en-US" b="1" dirty="0" smtClean="0">
                <a:solidFill>
                  <a:srgbClr val="756B5F"/>
                </a:solidFill>
              </a:rPr>
              <a:t>를 이용한 일정관리</a:t>
            </a:r>
            <a:endParaRPr lang="ko-KR" altLang="en-US" b="1" dirty="0">
              <a:solidFill>
                <a:srgbClr val="756B5F"/>
              </a:solidFill>
            </a:endParaRPr>
          </a:p>
        </p:txBody>
      </p:sp>
      <p:pic>
        <p:nvPicPr>
          <p:cNvPr id="2050" name="Picture 2" descr="E:\2ed project\발표 피피티\프로젝트 일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98" y="620688"/>
            <a:ext cx="8230674" cy="561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56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marL="228600" indent="-228600" algn="ctr">
          <a:buFont typeface="+mj-ea"/>
          <a:buAutoNum type="circleNumDbPlain"/>
          <a:defRPr sz="1000" b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7446</TotalTime>
  <Words>2879</Words>
  <Application>Microsoft Office PowerPoint</Application>
  <PresentationFormat>화면 슬라이드 쇼(4:3)</PresentationFormat>
  <Paragraphs>727</Paragraphs>
  <Slides>58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5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303-12</dc:creator>
  <cp:lastModifiedBy>TJ</cp:lastModifiedBy>
  <cp:revision>488</cp:revision>
  <dcterms:created xsi:type="dcterms:W3CDTF">2016-06-22T05:17:17Z</dcterms:created>
  <dcterms:modified xsi:type="dcterms:W3CDTF">2020-05-06T01:46:29Z</dcterms:modified>
</cp:coreProperties>
</file>